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4"/>
  </p:sldMasterIdLst>
  <p:handoutMasterIdLst>
    <p:handoutMasterId r:id="rId28"/>
  </p:handoutMasterIdLst>
  <p:sldIdLst>
    <p:sldId id="256" r:id="rId5"/>
    <p:sldId id="258" r:id="rId6"/>
    <p:sldId id="259" r:id="rId7"/>
    <p:sldId id="266" r:id="rId8"/>
    <p:sldId id="278" r:id="rId9"/>
    <p:sldId id="279" r:id="rId10"/>
    <p:sldId id="281" r:id="rId11"/>
    <p:sldId id="276" r:id="rId12"/>
    <p:sldId id="280" r:id="rId13"/>
    <p:sldId id="267" r:id="rId14"/>
    <p:sldId id="268" r:id="rId15"/>
    <p:sldId id="269" r:id="rId16"/>
    <p:sldId id="286" r:id="rId17"/>
    <p:sldId id="291" r:id="rId18"/>
    <p:sldId id="292" r:id="rId19"/>
    <p:sldId id="290" r:id="rId20"/>
    <p:sldId id="294" r:id="rId21"/>
    <p:sldId id="293" r:id="rId22"/>
    <p:sldId id="271" r:id="rId23"/>
    <p:sldId id="277" r:id="rId24"/>
    <p:sldId id="284" r:id="rId25"/>
    <p:sldId id="285" r:id="rId26"/>
    <p:sldId id="283"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2915A41-4D0A-6525-590D-429D269687B4}" name="Sophie Roberge" initials="SR" userId="S::sophie.roberge@msss.gouv.qc.ca::d3f1f2db-0555-43df-9dca-bea7f93a9ea1" providerId="AD"/>
  <p188:author id="{1B93E65E-8E18-0548-A5E3-45BA96B1BC8B}" name="Émilie Mogno" initials="ÉM" userId="S::emilie.mogno@msss.gouv.qc.ca::fbf3e608-a823-47e4-b725-b7516a3bd509"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E30FA9-9FC8-44EC-8620-F4E2C2C4EE13}" v="15" dt="2025-10-30T20:58:01.687"/>
    <p1510:client id="{58070A15-F489-41CE-8C7E-513E85A4FD43}" v="1" dt="2025-10-30T18:24:38.762"/>
    <p1510:client id="{8AB42921-C37A-491D-93CF-C678742281A0}" v="14" dt="2025-10-30T12:41:39.173"/>
    <p1510:client id="{B95A6535-405F-4FCD-9585-D2923A3F8806}" v="6" dt="2025-10-30T20:55:33.980"/>
    <p1510:client id="{C1A799F9-89C9-4496-9128-B62FAF437372}" v="20" dt="2025-10-30T13:43:29.889"/>
    <p1510:client id="{FCEC1BF8-5DA8-42AC-8574-D3301FE9A62A}" v="240" dt="2025-10-30T12:54:39.4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D3FD8C-AB8C-4ED2-8A71-E48040E03B0D}" type="datetimeFigureOut">
              <a:rPr lang="fr-CA" smtClean="0"/>
              <a:t>2025-10-30</a:t>
            </a:fld>
            <a:endParaRPr lang="fr-CA"/>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D63D704-B3DE-4362-B744-DF3AC3482AE2}" type="slidenum">
              <a:rPr lang="fr-CA" smtClean="0"/>
              <a:t>‹n°›</a:t>
            </a:fld>
            <a:endParaRPr lang="fr-CA"/>
          </a:p>
        </p:txBody>
      </p:sp>
    </p:spTree>
    <p:extLst>
      <p:ext uri="{BB962C8B-B14F-4D97-AF65-F5344CB8AC3E}">
        <p14:creationId xmlns:p14="http://schemas.microsoft.com/office/powerpoint/2010/main" val="187061552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Accueil">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1199536"/>
            <a:ext cx="12191999" cy="2035125"/>
          </a:xfrm>
        </p:spPr>
        <p:txBody>
          <a:bodyPr anchor="b">
            <a:normAutofit/>
          </a:bodyPr>
          <a:lstStyle>
            <a:lvl1pPr algn="ctr">
              <a:defRPr sz="6000" b="0">
                <a:latin typeface="+mn-lt"/>
              </a:defRPr>
            </a:lvl1pPr>
          </a:lstStyle>
          <a:p>
            <a:r>
              <a:rPr lang="fr-FR"/>
              <a:t>MODIFIEZ LE STYLE DU TITRE</a:t>
            </a:r>
            <a:endParaRPr lang="en-US"/>
          </a:p>
        </p:txBody>
      </p:sp>
      <p:sp>
        <p:nvSpPr>
          <p:cNvPr id="3" name="Subtitle 2"/>
          <p:cNvSpPr>
            <a:spLocks noGrp="1"/>
          </p:cNvSpPr>
          <p:nvPr>
            <p:ph type="subTitle" idx="1" hasCustomPrompt="1"/>
          </p:nvPr>
        </p:nvSpPr>
        <p:spPr>
          <a:xfrm>
            <a:off x="2874202" y="3434891"/>
            <a:ext cx="6443594" cy="1655762"/>
          </a:xfrm>
        </p:spPr>
        <p:txBody>
          <a:bodyPr>
            <a:normAutofit/>
          </a:bodyPr>
          <a:lstStyle>
            <a:lvl1pPr marL="0" indent="0" algn="ctr">
              <a:buNone/>
              <a:defRPr sz="40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53976" y="5368326"/>
            <a:ext cx="3938024" cy="1487427"/>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9336" y="5371668"/>
            <a:ext cx="3685888" cy="1484086"/>
          </a:xfrm>
          <a:prstGeom prst="rect">
            <a:avLst/>
          </a:prstGeom>
        </p:spPr>
      </p:pic>
    </p:spTree>
    <p:extLst>
      <p:ext uri="{BB962C8B-B14F-4D97-AF65-F5344CB8AC3E}">
        <p14:creationId xmlns:p14="http://schemas.microsoft.com/office/powerpoint/2010/main" val="1697440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mpara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602428"/>
            <a:ext cx="10515600" cy="405531"/>
          </a:xfrm>
        </p:spPr>
        <p:txBody>
          <a:bodyPr>
            <a:normAutofit/>
          </a:bodyPr>
          <a:lstStyle>
            <a:lvl1pPr>
              <a:defRPr sz="3600">
                <a:latin typeface="+mn-lt"/>
              </a:defRPr>
            </a:lvl1pPr>
          </a:lstStyle>
          <a:p>
            <a:r>
              <a:rPr lang="fr-FR"/>
              <a:t>MODIFIEZ LE STYLE DU TITRE</a:t>
            </a:r>
            <a:endParaRPr lang="en-US"/>
          </a:p>
        </p:txBody>
      </p:sp>
      <p:sp>
        <p:nvSpPr>
          <p:cNvPr id="3" name="Text Placeholder 2"/>
          <p:cNvSpPr>
            <a:spLocks noGrp="1"/>
          </p:cNvSpPr>
          <p:nvPr>
            <p:ph type="body" idx="1" hasCustomPrompt="1"/>
          </p:nvPr>
        </p:nvSpPr>
        <p:spPr>
          <a:xfrm>
            <a:off x="839789" y="1364071"/>
            <a:ext cx="5157787" cy="823912"/>
          </a:xfrm>
        </p:spPr>
        <p:txBody>
          <a:bodyPr anchor="b"/>
          <a:lstStyle>
            <a:lvl1pPr marL="0" indent="0">
              <a:lnSpc>
                <a:spcPct val="100000"/>
              </a:lnSpc>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a:t>
            </a:r>
            <a:br>
              <a:rPr lang="fr-FR"/>
            </a:br>
            <a:r>
              <a:rPr lang="fr-FR"/>
              <a:t>du texte du masque</a:t>
            </a:r>
          </a:p>
        </p:txBody>
      </p:sp>
      <p:sp>
        <p:nvSpPr>
          <p:cNvPr id="4" name="Content Placeholder 3"/>
          <p:cNvSpPr>
            <a:spLocks noGrp="1"/>
          </p:cNvSpPr>
          <p:nvPr>
            <p:ph sz="half" idx="2" hasCustomPrompt="1"/>
          </p:nvPr>
        </p:nvSpPr>
        <p:spPr>
          <a:xfrm>
            <a:off x="839789" y="2544096"/>
            <a:ext cx="5157787" cy="3067667"/>
          </a:xfrm>
        </p:spPr>
        <p:txBody>
          <a:bodyPr>
            <a:normAutofit/>
          </a:bodyPr>
          <a:lstStyle>
            <a:lvl1pPr>
              <a:buClr>
                <a:schemeClr val="accent3">
                  <a:lumMod val="40000"/>
                  <a:lumOff val="60000"/>
                </a:schemeClr>
              </a:buClr>
              <a:defRPr sz="2400"/>
            </a:lvl1pPr>
            <a:lvl2pPr>
              <a:buClr>
                <a:schemeClr val="accent3">
                  <a:lumMod val="40000"/>
                  <a:lumOff val="60000"/>
                </a:schemeClr>
              </a:buClr>
              <a:defRPr sz="2000"/>
            </a:lvl2pPr>
            <a:lvl3pPr>
              <a:buClr>
                <a:schemeClr val="accent3">
                  <a:lumMod val="40000"/>
                  <a:lumOff val="60000"/>
                </a:schemeClr>
              </a:buClr>
              <a:defRPr sz="1800"/>
            </a:lvl3pPr>
            <a:lvl4pPr>
              <a:buClr>
                <a:schemeClr val="accent3">
                  <a:lumMod val="40000"/>
                  <a:lumOff val="60000"/>
                </a:schemeClr>
              </a:buClr>
              <a:defRPr sz="1600"/>
            </a:lvl4pPr>
            <a:lvl5pPr>
              <a:buClr>
                <a:schemeClr val="accent3">
                  <a:lumMod val="40000"/>
                  <a:lumOff val="60000"/>
                </a:schemeClr>
              </a:buClr>
              <a:defRPr sz="1600"/>
            </a:lvl5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hasCustomPrompt="1"/>
          </p:nvPr>
        </p:nvSpPr>
        <p:spPr>
          <a:xfrm>
            <a:off x="6172201" y="1364071"/>
            <a:ext cx="5183188" cy="823912"/>
          </a:xfrm>
        </p:spPr>
        <p:txBody>
          <a:bodyPr anchor="b"/>
          <a:lstStyle>
            <a:lvl1pPr marL="0" indent="0">
              <a:lnSpc>
                <a:spcPct val="100000"/>
              </a:lnSpc>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a:t>
            </a:r>
            <a:br>
              <a:rPr lang="fr-FR"/>
            </a:br>
            <a:r>
              <a:rPr lang="fr-FR"/>
              <a:t>du texte du masque</a:t>
            </a:r>
          </a:p>
        </p:txBody>
      </p:sp>
      <p:sp>
        <p:nvSpPr>
          <p:cNvPr id="10" name="Content Placeholder 3"/>
          <p:cNvSpPr>
            <a:spLocks noGrp="1"/>
          </p:cNvSpPr>
          <p:nvPr>
            <p:ph sz="half" idx="13" hasCustomPrompt="1"/>
          </p:nvPr>
        </p:nvSpPr>
        <p:spPr>
          <a:xfrm>
            <a:off x="6196013" y="2527042"/>
            <a:ext cx="5157787" cy="3067667"/>
          </a:xfrm>
        </p:spPr>
        <p:txBody>
          <a:bodyPr>
            <a:normAutofit/>
          </a:bodyPr>
          <a:lstStyle>
            <a:lvl1pPr>
              <a:buClr>
                <a:schemeClr val="accent3">
                  <a:lumMod val="40000"/>
                  <a:lumOff val="60000"/>
                </a:schemeClr>
              </a:buClr>
              <a:defRPr sz="2400"/>
            </a:lvl1pPr>
            <a:lvl2pPr>
              <a:buClr>
                <a:schemeClr val="accent3">
                  <a:lumMod val="40000"/>
                  <a:lumOff val="60000"/>
                </a:schemeClr>
              </a:buClr>
              <a:defRPr sz="2000"/>
            </a:lvl2pPr>
            <a:lvl3pPr>
              <a:buClr>
                <a:schemeClr val="accent3">
                  <a:lumMod val="40000"/>
                  <a:lumOff val="60000"/>
                </a:schemeClr>
              </a:buClr>
              <a:defRPr sz="1800"/>
            </a:lvl3pPr>
            <a:lvl4pPr>
              <a:buClr>
                <a:schemeClr val="accent3">
                  <a:lumMod val="40000"/>
                  <a:lumOff val="60000"/>
                </a:schemeClr>
              </a:buClr>
              <a:defRPr sz="1600"/>
            </a:lvl4pPr>
            <a:lvl5pPr>
              <a:buClr>
                <a:schemeClr val="accent3">
                  <a:lumMod val="40000"/>
                  <a:lumOff val="60000"/>
                </a:schemeClr>
              </a:buClr>
              <a:defRPr sz="1600"/>
            </a:lvl5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pic>
        <p:nvPicPr>
          <p:cNvPr id="7" name="Ima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8" name="Ima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761593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Diapositive de titr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1199536"/>
            <a:ext cx="12191999" cy="2035125"/>
          </a:xfrm>
        </p:spPr>
        <p:txBody>
          <a:bodyPr anchor="b">
            <a:normAutofit/>
          </a:bodyPr>
          <a:lstStyle>
            <a:lvl1pPr algn="ctr">
              <a:defRPr sz="6000" b="0">
                <a:latin typeface="+mn-lt"/>
              </a:defRPr>
            </a:lvl1pPr>
          </a:lstStyle>
          <a:p>
            <a:r>
              <a:rPr lang="fr-FR"/>
              <a:t>MODIFIEZ LE STYLE DU TITRE</a:t>
            </a:r>
            <a:endParaRPr lang="en-US"/>
          </a:p>
        </p:txBody>
      </p:sp>
      <p:sp>
        <p:nvSpPr>
          <p:cNvPr id="3" name="Subtitle 2"/>
          <p:cNvSpPr>
            <a:spLocks noGrp="1"/>
          </p:cNvSpPr>
          <p:nvPr>
            <p:ph type="subTitle" idx="1" hasCustomPrompt="1"/>
          </p:nvPr>
        </p:nvSpPr>
        <p:spPr>
          <a:xfrm>
            <a:off x="2874202" y="3434891"/>
            <a:ext cx="6443594" cy="1655762"/>
          </a:xfrm>
        </p:spPr>
        <p:txBody>
          <a:bodyPr>
            <a:normAutofit/>
          </a:bodyPr>
          <a:lstStyle>
            <a:lvl1pPr marL="0" indent="0" algn="ctr">
              <a:buNone/>
              <a:defRPr sz="40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2664340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2184390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796414"/>
            <a:ext cx="10515600" cy="550605"/>
          </a:xfrm>
        </p:spPr>
        <p:txBody>
          <a:bodyPr anchor="b">
            <a:normAutofit/>
          </a:bodyPr>
          <a:lstStyle>
            <a:lvl1pPr>
              <a:defRPr sz="3600"/>
            </a:lvl1pPr>
          </a:lstStyle>
          <a:p>
            <a:r>
              <a:rPr lang="fr-FR"/>
              <a:t>MODIFIEZ LE STYLE DU TITRE</a:t>
            </a:r>
            <a:endParaRPr lang="en-US"/>
          </a:p>
        </p:txBody>
      </p:sp>
      <p:sp>
        <p:nvSpPr>
          <p:cNvPr id="3" name="Text Placeholder 2"/>
          <p:cNvSpPr>
            <a:spLocks noGrp="1"/>
          </p:cNvSpPr>
          <p:nvPr>
            <p:ph type="body" idx="1"/>
          </p:nvPr>
        </p:nvSpPr>
        <p:spPr>
          <a:xfrm>
            <a:off x="831850" y="1858298"/>
            <a:ext cx="10515600" cy="3352800"/>
          </a:xfrm>
        </p:spPr>
        <p:txBody>
          <a:bodyPr>
            <a:norm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981195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a:p>
        </p:txBody>
      </p:sp>
      <p:sp>
        <p:nvSpPr>
          <p:cNvPr id="3" name="Content Placeholder 2"/>
          <p:cNvSpPr>
            <a:spLocks noGrp="1"/>
          </p:cNvSpPr>
          <p:nvPr>
            <p:ph sz="half" idx="1" hasCustomPrompt="1"/>
          </p:nvPr>
        </p:nvSpPr>
        <p:spPr>
          <a:xfrm>
            <a:off x="838200" y="1825625"/>
            <a:ext cx="5181600" cy="4351338"/>
          </a:xfrm>
        </p:spPr>
        <p:txBody>
          <a:bodyPr/>
          <a:lstStyle>
            <a:lvl1pPr>
              <a:defRPr/>
            </a:lvl1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hasCustomPrompt="1"/>
          </p:nvPr>
        </p:nvSpPr>
        <p:spPr>
          <a:xfrm>
            <a:off x="6172200" y="1825625"/>
            <a:ext cx="5181600" cy="4351338"/>
          </a:xfrm>
        </p:spPr>
        <p:txBody>
          <a:bodyPr/>
          <a:lstStyle>
            <a:lvl1pPr>
              <a:defRPr/>
            </a:lvl1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642292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a:p>
        </p:txBody>
      </p:sp>
      <p:pic>
        <p:nvPicPr>
          <p:cNvPr id="3" name="Imag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4" name="Imag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737397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3" name="Imag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84743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629265"/>
            <a:ext cx="3932237" cy="1002890"/>
          </a:xfrm>
        </p:spPr>
        <p:txBody>
          <a:bodyPr anchor="b"/>
          <a:lstStyle>
            <a:lvl1pPr>
              <a:defRPr sz="3200">
                <a:solidFill>
                  <a:schemeClr val="accent2"/>
                </a:solidFill>
              </a:defRPr>
            </a:lvl1pPr>
          </a:lstStyle>
          <a:p>
            <a:r>
              <a:rPr lang="fr-FR"/>
              <a:t>Modifiez </a:t>
            </a:r>
            <a:br>
              <a:rPr lang="fr-FR"/>
            </a:br>
            <a:r>
              <a:rPr lang="fr-FR"/>
              <a:t>le style du titre</a:t>
            </a:r>
            <a:endParaRPr lang="en-US"/>
          </a:p>
        </p:txBody>
      </p:sp>
      <p:sp>
        <p:nvSpPr>
          <p:cNvPr id="3" name="Content Placeholder 2"/>
          <p:cNvSpPr>
            <a:spLocks noGrp="1"/>
          </p:cNvSpPr>
          <p:nvPr>
            <p:ph idx="1" hasCustomPrompt="1"/>
          </p:nvPr>
        </p:nvSpPr>
        <p:spPr>
          <a:xfrm>
            <a:off x="5183188" y="1936955"/>
            <a:ext cx="5504477" cy="330364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hasCustomPrompt="1"/>
          </p:nvPr>
        </p:nvSpPr>
        <p:spPr>
          <a:xfrm>
            <a:off x="839788" y="1936954"/>
            <a:ext cx="3932237" cy="3310323"/>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a:t>
            </a:r>
            <a:br>
              <a:rPr lang="fr-FR"/>
            </a:br>
            <a:r>
              <a:rPr lang="fr-FR"/>
              <a:t>du texte du masque</a:t>
            </a:r>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339734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82250"/>
            <a:ext cx="3932237" cy="1263445"/>
          </a:xfrm>
        </p:spPr>
        <p:txBody>
          <a:bodyPr anchor="b"/>
          <a:lstStyle>
            <a:lvl1pPr>
              <a:defRPr sz="3200">
                <a:solidFill>
                  <a:schemeClr val="accent2"/>
                </a:solidFill>
              </a:defRPr>
            </a:lvl1pPr>
          </a:lstStyle>
          <a:p>
            <a:r>
              <a:rPr lang="fr-FR"/>
              <a:t>Modifiez </a:t>
            </a:r>
            <a:br>
              <a:rPr lang="fr-FR"/>
            </a:br>
            <a:r>
              <a:rPr lang="fr-FR"/>
              <a:t>le style du titre</a:t>
            </a:r>
            <a:endParaRPr lang="en-US"/>
          </a:p>
        </p:txBody>
      </p:sp>
      <p:sp>
        <p:nvSpPr>
          <p:cNvPr id="3" name="Picture Placeholder 2"/>
          <p:cNvSpPr>
            <a:spLocks noGrp="1" noChangeAspect="1"/>
          </p:cNvSpPr>
          <p:nvPr>
            <p:ph type="pic" idx="1"/>
          </p:nvPr>
        </p:nvSpPr>
        <p:spPr>
          <a:xfrm>
            <a:off x="5183188" y="1907458"/>
            <a:ext cx="4462257" cy="3460956"/>
          </a:xfrm>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a:p>
        </p:txBody>
      </p:sp>
      <p:sp>
        <p:nvSpPr>
          <p:cNvPr id="4" name="Text Placeholder 3"/>
          <p:cNvSpPr>
            <a:spLocks noGrp="1"/>
          </p:cNvSpPr>
          <p:nvPr>
            <p:ph type="body" sz="half" idx="2" hasCustomPrompt="1"/>
          </p:nvPr>
        </p:nvSpPr>
        <p:spPr>
          <a:xfrm>
            <a:off x="839788" y="1937459"/>
            <a:ext cx="3932237" cy="3311014"/>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a:t>
            </a:r>
            <a:br>
              <a:rPr lang="fr-FR"/>
            </a:br>
            <a:r>
              <a:rPr lang="fr-FR"/>
              <a:t>du texte du masque</a:t>
            </a:r>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485855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806245"/>
            <a:ext cx="10515600" cy="550607"/>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2235510819"/>
      </p:ext>
    </p:extLst>
  </p:cSld>
  <p:clrMap bg1="lt1" tx1="dk1" bg2="lt2" tx2="dk2" accent1="accent1" accent2="accent2" accent3="accent3" accent4="accent4" accent5="accent5" accent6="accent6" hlink="hlink" folHlink="folHlink"/>
  <p:sldLayoutIdLst>
    <p:sldLayoutId id="2147483671" r:id="rId1"/>
    <p:sldLayoutId id="2147483680" r:id="rId2"/>
    <p:sldLayoutId id="2147483672" r:id="rId3"/>
    <p:sldLayoutId id="2147483673" r:id="rId4"/>
    <p:sldLayoutId id="2147483674" r:id="rId5"/>
    <p:sldLayoutId id="2147483676" r:id="rId6"/>
    <p:sldLayoutId id="2147483677" r:id="rId7"/>
    <p:sldLayoutId id="2147483678" r:id="rId8"/>
    <p:sldLayoutId id="2147483679" r:id="rId9"/>
    <p:sldLayoutId id="2147483665" r:id="rId10"/>
  </p:sldLayoutIdLst>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Clr>
          <a:schemeClr val="accent3">
            <a:lumMod val="40000"/>
            <a:lumOff val="60000"/>
          </a:schemeClr>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hyperlink" Target="https://www.msss.gouv.qc.ca/inc/documents/ministere/salle-de-presse/Rapport_mandat_femmes_enceintes_2022-06-28.pdf"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hyperlink" Target="https://cdn-contenu.quebec.ca/cdn-contenu/adm/min/education/publications-adm/education/SARCA/SARCA-Accueil-immigrants-Tableau-statuts-immigration-Canada.pdf"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hyperlink" Target="https://www.msss.gouv.qc.ca/inc/documents/ministere/acces_info/demandes-acces/2024-2025/2024-2025-193-Document.pdf"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hyperlink" Target="https://www.lapresse.ca/actualites/sante/2024-12-04/soins-a-des-non-residents/plus-de-80-millions-en-souffrance.php" TargetMode="External"/><Relationship Id="rId13"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9.png"/><Relationship Id="rId12" Type="http://schemas.openxmlformats.org/officeDocument/2006/relationships/hyperlink" Target="https://ici.radio-canada.ca/nouvelle/2155135/facture-hopital-immigration-assurance-urgence" TargetMode="External"/><Relationship Id="rId2" Type="http://schemas.openxmlformats.org/officeDocument/2006/relationships/hyperlink" Target="https://www.noovo.info/video/hausse-de-bebes-passeports-au-quebec-des-influenceuses-africaines-encouragent-a-venir-accoucher-ici.html" TargetMode="External"/><Relationship Id="rId1" Type="http://schemas.openxmlformats.org/officeDocument/2006/relationships/slideLayout" Target="../slideLayouts/slideLayout4.xml"/><Relationship Id="rId6" Type="http://schemas.openxmlformats.org/officeDocument/2006/relationships/hyperlink" Target="https://ici.radio-canada.ca/nouvelle/1457721/qualite-soins-tourisme-naissance-obstetrique-chine?isAutoPlay=1" TargetMode="External"/><Relationship Id="rId11" Type="http://schemas.openxmlformats.org/officeDocument/2006/relationships/image" Target="../media/image11.png"/><Relationship Id="rId5" Type="http://schemas.openxmlformats.org/officeDocument/2006/relationships/image" Target="../media/image8.png"/><Relationship Id="rId10" Type="http://schemas.openxmlformats.org/officeDocument/2006/relationships/hyperlink" Target="https://ici.radio-canada.ca/nouvelle/1025234/factures-impayes-comptes-souffrance-hopitaux-centre-quebec-estrie" TargetMode="External"/><Relationship Id="rId4" Type="http://schemas.openxmlformats.org/officeDocument/2006/relationships/hyperlink" Target="https://policyoptions.irpp.org/fr/2025/01/naissance-tourisme-prepandemie-niveaux/" TargetMode="External"/><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p:txBody>
          <a:bodyPr>
            <a:noAutofit/>
          </a:bodyPr>
          <a:lstStyle/>
          <a:p>
            <a:r>
              <a:rPr lang="fr-CA" sz="4800"/>
              <a:t>Accès aux soins et aux services pour les personnes sans accès à la RAMQ</a:t>
            </a:r>
            <a:r>
              <a:rPr lang="fr-CA" sz="4800">
                <a:solidFill>
                  <a:srgbClr val="FF0000"/>
                </a:solidFill>
              </a:rPr>
              <a:t> </a:t>
            </a:r>
            <a:br>
              <a:rPr lang="fr-CA" sz="4800">
                <a:highlight>
                  <a:srgbClr val="FFFF00"/>
                </a:highlight>
              </a:rPr>
            </a:br>
            <a:r>
              <a:rPr lang="fr-CA" sz="4800"/>
              <a:t> -État des lieux-</a:t>
            </a:r>
          </a:p>
        </p:txBody>
      </p:sp>
      <p:sp>
        <p:nvSpPr>
          <p:cNvPr id="3" name="Sous-titre 2"/>
          <p:cNvSpPr>
            <a:spLocks noGrp="1"/>
          </p:cNvSpPr>
          <p:nvPr>
            <p:ph type="subTitle" idx="1"/>
          </p:nvPr>
        </p:nvSpPr>
        <p:spPr>
          <a:xfrm>
            <a:off x="2874202" y="3635121"/>
            <a:ext cx="6443594" cy="690795"/>
          </a:xfrm>
        </p:spPr>
        <p:txBody>
          <a:bodyPr/>
          <a:lstStyle/>
          <a:p>
            <a:r>
              <a:rPr lang="fr-CA"/>
              <a:t>Présenté à Santé Québec</a:t>
            </a:r>
          </a:p>
        </p:txBody>
      </p:sp>
      <p:sp>
        <p:nvSpPr>
          <p:cNvPr id="4" name="ZoneTexte 3">
            <a:extLst>
              <a:ext uri="{FF2B5EF4-FFF2-40B4-BE49-F238E27FC236}">
                <a16:creationId xmlns:a16="http://schemas.microsoft.com/office/drawing/2014/main" id="{D8A4D138-1314-E58C-1175-A5FFFA285075}"/>
              </a:ext>
            </a:extLst>
          </p:cNvPr>
          <p:cNvSpPr txBox="1"/>
          <p:nvPr/>
        </p:nvSpPr>
        <p:spPr>
          <a:xfrm>
            <a:off x="1415142" y="4517572"/>
            <a:ext cx="9361714" cy="1569660"/>
          </a:xfrm>
          <a:prstGeom prst="rect">
            <a:avLst/>
          </a:prstGeom>
          <a:noFill/>
        </p:spPr>
        <p:txBody>
          <a:bodyPr wrap="square" rtlCol="0">
            <a:spAutoFit/>
          </a:bodyPr>
          <a:lstStyle/>
          <a:p>
            <a:pPr algn="ctr"/>
            <a:r>
              <a:rPr lang="fr-CA" sz="2800"/>
              <a:t>Direction santé mère-enfant </a:t>
            </a:r>
          </a:p>
          <a:p>
            <a:pPr algn="ctr"/>
            <a:r>
              <a:rPr lang="fr-CA" sz="2800"/>
              <a:t>Direction des Affaires intergouvernementales et internationales</a:t>
            </a:r>
          </a:p>
          <a:p>
            <a:pPr algn="ctr"/>
            <a:endParaRPr lang="fr-CA" sz="2000"/>
          </a:p>
          <a:p>
            <a:pPr algn="ctr"/>
            <a:r>
              <a:rPr lang="fr-CA" sz="2000"/>
              <a:t>30 octobre 2025</a:t>
            </a:r>
          </a:p>
        </p:txBody>
      </p:sp>
    </p:spTree>
    <p:extLst>
      <p:ext uri="{BB962C8B-B14F-4D97-AF65-F5344CB8AC3E}">
        <p14:creationId xmlns:p14="http://schemas.microsoft.com/office/powerpoint/2010/main" val="3961294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013B1A-7C2B-1A50-B239-60363E5624A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27B4219-D3D5-F48B-C839-8B40C45AA2E3}"/>
              </a:ext>
            </a:extLst>
          </p:cNvPr>
          <p:cNvSpPr>
            <a:spLocks noGrp="1"/>
          </p:cNvSpPr>
          <p:nvPr>
            <p:ph type="title"/>
          </p:nvPr>
        </p:nvSpPr>
        <p:spPr/>
        <p:txBody>
          <a:bodyPr>
            <a:noAutofit/>
          </a:bodyPr>
          <a:lstStyle/>
          <a:p>
            <a:r>
              <a:rPr lang="fr-CA" sz="2800"/>
              <a:t> Femmes enceintes sans couverture santé - Étapes franchies</a:t>
            </a:r>
          </a:p>
        </p:txBody>
      </p:sp>
      <p:sp>
        <p:nvSpPr>
          <p:cNvPr id="3" name="Espace réservé du texte 2">
            <a:extLst>
              <a:ext uri="{FF2B5EF4-FFF2-40B4-BE49-F238E27FC236}">
                <a16:creationId xmlns:a16="http://schemas.microsoft.com/office/drawing/2014/main" id="{22EC4936-FE9D-7D9D-6C77-A53987512C05}"/>
              </a:ext>
            </a:extLst>
          </p:cNvPr>
          <p:cNvSpPr>
            <a:spLocks noGrp="1"/>
          </p:cNvSpPr>
          <p:nvPr>
            <p:ph type="body" idx="1"/>
          </p:nvPr>
        </p:nvSpPr>
        <p:spPr>
          <a:xfrm>
            <a:off x="831850" y="1491343"/>
            <a:ext cx="10515600" cy="4570243"/>
          </a:xfrm>
        </p:spPr>
        <p:txBody>
          <a:bodyPr vert="horz" lIns="91440" tIns="45720" rIns="91440" bIns="45720" rtlCol="0" anchor="t">
            <a:normAutofit lnSpcReduction="10000"/>
          </a:bodyPr>
          <a:lstStyle/>
          <a:p>
            <a:pPr marL="457200" lvl="0" indent="-457200">
              <a:buFont typeface="Arial" panose="020B0604020202020204" pitchFamily="34" charset="0"/>
              <a:buChar char="•"/>
            </a:pPr>
            <a:endParaRPr lang="fr-CA" sz="2400"/>
          </a:p>
          <a:p>
            <a:pPr marL="457200" lvl="0" indent="-457200">
              <a:buFont typeface="Arial" panose="020B0604020202020204" pitchFamily="34" charset="0"/>
              <a:buChar char="•"/>
            </a:pPr>
            <a:r>
              <a:rPr lang="fr-CA" sz="2400" b="1"/>
              <a:t>novembre 2019 </a:t>
            </a:r>
            <a:r>
              <a:rPr lang="fr-CA" sz="2400"/>
              <a:t>: rapport par un comité interministériel sur La couverture des enfants nés au Québec de parents au statut migratoire précaire</a:t>
            </a:r>
            <a:endParaRPr lang="fr-CA" sz="2400">
              <a:ea typeface="Calibri"/>
              <a:cs typeface="Calibri"/>
            </a:endParaRPr>
          </a:p>
          <a:p>
            <a:r>
              <a:rPr lang="fr-CA" sz="2400"/>
              <a:t>	</a:t>
            </a:r>
            <a:r>
              <a:rPr lang="fr-CA" sz="2400" i="1"/>
              <a:t>*recommandations de considérer les femmes enceintes migrantes</a:t>
            </a:r>
            <a:endParaRPr lang="fr-CA" sz="2400" i="1">
              <a:ea typeface="Calibri"/>
              <a:cs typeface="Calibri"/>
            </a:endParaRPr>
          </a:p>
          <a:p>
            <a:pPr marL="457200" lvl="0" indent="-457200">
              <a:buFont typeface="Arial" panose="020B0604020202020204" pitchFamily="34" charset="0"/>
              <a:buChar char="•"/>
            </a:pPr>
            <a:endParaRPr lang="fr-CA" sz="2400"/>
          </a:p>
          <a:p>
            <a:pPr marL="457200" lvl="0" indent="-457200">
              <a:buFont typeface="Arial" panose="020B0604020202020204" pitchFamily="34" charset="0"/>
              <a:buChar char="•"/>
            </a:pPr>
            <a:r>
              <a:rPr lang="fr-CA" sz="2400" b="1"/>
              <a:t>juin 2021 </a:t>
            </a:r>
            <a:r>
              <a:rPr lang="fr-CA" sz="2400"/>
              <a:t>: mandat confié par le MSSS à la RAMQ, afin de mettre en place un comité interministériel chargé de rédiger un rapport et de formuler des recommandations sur les avenues potentielles pour garantir l’accès à des soins de santé aux femmes enceintes ayant un statut migratoire précaire</a:t>
            </a:r>
            <a:endParaRPr lang="fr-CA" sz="2400">
              <a:ea typeface="Calibri"/>
              <a:cs typeface="Calibri"/>
            </a:endParaRPr>
          </a:p>
          <a:p>
            <a:pPr marL="457200" lvl="0" indent="-457200">
              <a:buFont typeface="Arial" panose="020B0604020202020204" pitchFamily="34" charset="0"/>
              <a:buChar char="•"/>
            </a:pPr>
            <a:endParaRPr lang="fr-CA" sz="2400"/>
          </a:p>
          <a:p>
            <a:pPr marL="457200" indent="-457200">
              <a:buFont typeface="Arial" panose="020B0604020202020204" pitchFamily="34" charset="0"/>
              <a:buChar char="•"/>
            </a:pPr>
            <a:r>
              <a:rPr lang="fr-CA" sz="2400" b="1"/>
              <a:t>22 sept 2021 </a:t>
            </a:r>
            <a:r>
              <a:rPr lang="fr-CA" sz="2400"/>
              <a:t>: entrée en vigueur de la loi 83, permettant aux enfants nés au Québec de parents non couverts par la RAMQ d'être admissibles à la RAMQ</a:t>
            </a:r>
            <a:endParaRPr lang="fr-CA" sz="2400">
              <a:ea typeface="Calibri"/>
              <a:cs typeface="Calibri"/>
            </a:endParaRPr>
          </a:p>
          <a:p>
            <a:endParaRPr lang="fr-CA" sz="2400"/>
          </a:p>
        </p:txBody>
      </p:sp>
    </p:spTree>
    <p:extLst>
      <p:ext uri="{BB962C8B-B14F-4D97-AF65-F5344CB8AC3E}">
        <p14:creationId xmlns:p14="http://schemas.microsoft.com/office/powerpoint/2010/main" val="10148826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1CD996-59A9-971C-EE9E-F1F03E0FB1C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8F0BAFD-466D-B292-8998-8D745A33E9D6}"/>
              </a:ext>
            </a:extLst>
          </p:cNvPr>
          <p:cNvSpPr>
            <a:spLocks noGrp="1"/>
          </p:cNvSpPr>
          <p:nvPr>
            <p:ph type="title"/>
          </p:nvPr>
        </p:nvSpPr>
        <p:spPr/>
        <p:txBody>
          <a:bodyPr>
            <a:noAutofit/>
          </a:bodyPr>
          <a:lstStyle/>
          <a:p>
            <a:r>
              <a:rPr lang="fr-CA" sz="2800"/>
              <a:t>Femmes enceintes sans couverture santé - Étapes franchies</a:t>
            </a:r>
          </a:p>
        </p:txBody>
      </p:sp>
      <p:sp>
        <p:nvSpPr>
          <p:cNvPr id="3" name="Espace réservé du texte 2">
            <a:extLst>
              <a:ext uri="{FF2B5EF4-FFF2-40B4-BE49-F238E27FC236}">
                <a16:creationId xmlns:a16="http://schemas.microsoft.com/office/drawing/2014/main" id="{F362562F-C00F-C07E-94FD-046C69570968}"/>
              </a:ext>
            </a:extLst>
          </p:cNvPr>
          <p:cNvSpPr>
            <a:spLocks noGrp="1"/>
          </p:cNvSpPr>
          <p:nvPr>
            <p:ph type="body" idx="1"/>
          </p:nvPr>
        </p:nvSpPr>
        <p:spPr>
          <a:xfrm>
            <a:off x="831850" y="1491343"/>
            <a:ext cx="11368585" cy="4299857"/>
          </a:xfrm>
        </p:spPr>
        <p:txBody>
          <a:bodyPr>
            <a:normAutofit/>
          </a:bodyPr>
          <a:lstStyle/>
          <a:p>
            <a:pPr marL="457200" lvl="0" indent="-457200">
              <a:buFont typeface="Arial" panose="020B0604020202020204" pitchFamily="34" charset="0"/>
              <a:buChar char="•"/>
            </a:pPr>
            <a:endParaRPr lang="fr-CA" sz="2400"/>
          </a:p>
          <a:p>
            <a:pPr marL="457200" lvl="0" indent="-457200">
              <a:buFont typeface="Arial" panose="020B0604020202020204" pitchFamily="34" charset="0"/>
              <a:buChar char="•"/>
            </a:pPr>
            <a:r>
              <a:rPr lang="fr-CA" sz="2400" b="1"/>
              <a:t>décembre 2021 </a:t>
            </a:r>
            <a:r>
              <a:rPr lang="fr-CA" sz="2400"/>
              <a:t>: début des travaux du comité interministériel</a:t>
            </a:r>
          </a:p>
          <a:p>
            <a:pPr marL="457200" lvl="0" indent="-457200">
              <a:buFont typeface="Arial" panose="020B0604020202020204" pitchFamily="34" charset="0"/>
              <a:buChar char="•"/>
            </a:pPr>
            <a:endParaRPr lang="fr-CA" sz="2400"/>
          </a:p>
          <a:p>
            <a:pPr marL="457200" lvl="0" indent="-457200">
              <a:buFont typeface="Arial" panose="020B0604020202020204" pitchFamily="34" charset="0"/>
              <a:buChar char="•"/>
            </a:pPr>
            <a:r>
              <a:rPr lang="fr-CA" sz="2400" b="1"/>
              <a:t>17 mars 2022 </a:t>
            </a:r>
            <a:r>
              <a:rPr lang="fr-CA" sz="2400"/>
              <a:t>: publication du </a:t>
            </a:r>
            <a:r>
              <a:rPr lang="fr-CA" sz="2400" i="1"/>
              <a:t>mémoire Santé sexuelle et reproductive des femmes vivant au Québec : l’urgence d’agir pour garantir le bénéfice des régimes publics d’assurance pour toutes les femmes, peu importe leur statut migratoire</a:t>
            </a:r>
            <a:r>
              <a:rPr lang="fr-CA" sz="2400"/>
              <a:t> par Médecins du Monde Canada. </a:t>
            </a:r>
          </a:p>
          <a:p>
            <a:pPr marL="457200" lvl="0" indent="-457200">
              <a:buFont typeface="Arial" panose="020B0604020202020204" pitchFamily="34" charset="0"/>
              <a:buChar char="•"/>
            </a:pPr>
            <a:endParaRPr lang="fr-CA" sz="2400"/>
          </a:p>
          <a:p>
            <a:pPr marL="457200" indent="-457200">
              <a:buFont typeface="Arial" panose="020B0604020202020204" pitchFamily="34" charset="0"/>
              <a:buChar char="•"/>
            </a:pPr>
            <a:r>
              <a:rPr lang="fr-CA" sz="2400" b="1"/>
              <a:t>29 mars 2022 </a:t>
            </a:r>
            <a:r>
              <a:rPr lang="fr-CA" sz="2400"/>
              <a:t>: envoi d’une communication aux CISSS/CIUSSS pour obtenir des données sur le profil des femmes sans RAMQ ayant accouché dans leur établissement. </a:t>
            </a:r>
          </a:p>
          <a:p>
            <a:pPr marL="457200" lvl="0" indent="-457200">
              <a:buFont typeface="Arial" panose="020B0604020202020204" pitchFamily="34" charset="0"/>
              <a:buChar char="•"/>
            </a:pPr>
            <a:endParaRPr lang="fr-CA" sz="2400"/>
          </a:p>
          <a:p>
            <a:endParaRPr lang="fr-CA" sz="2400"/>
          </a:p>
        </p:txBody>
      </p:sp>
    </p:spTree>
    <p:extLst>
      <p:ext uri="{BB962C8B-B14F-4D97-AF65-F5344CB8AC3E}">
        <p14:creationId xmlns:p14="http://schemas.microsoft.com/office/powerpoint/2010/main" val="8365909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211A84-69B1-4D75-B6ED-4C1331475F1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3B2CD8D-F2BD-F2B2-1F9E-90996F8EB24F}"/>
              </a:ext>
            </a:extLst>
          </p:cNvPr>
          <p:cNvSpPr>
            <a:spLocks noGrp="1"/>
          </p:cNvSpPr>
          <p:nvPr>
            <p:ph type="title"/>
          </p:nvPr>
        </p:nvSpPr>
        <p:spPr/>
        <p:txBody>
          <a:bodyPr>
            <a:noAutofit/>
          </a:bodyPr>
          <a:lstStyle/>
          <a:p>
            <a:r>
              <a:rPr lang="fr-CA" sz="2800"/>
              <a:t>Femmes enceintes sans couverture santé - Étapes franchies</a:t>
            </a:r>
          </a:p>
        </p:txBody>
      </p:sp>
      <p:sp>
        <p:nvSpPr>
          <p:cNvPr id="3" name="Espace réservé du texte 2">
            <a:extLst>
              <a:ext uri="{FF2B5EF4-FFF2-40B4-BE49-F238E27FC236}">
                <a16:creationId xmlns:a16="http://schemas.microsoft.com/office/drawing/2014/main" id="{46CD8F4A-ED7F-07C3-0D7D-3B80D9C41F18}"/>
              </a:ext>
            </a:extLst>
          </p:cNvPr>
          <p:cNvSpPr>
            <a:spLocks noGrp="1"/>
          </p:cNvSpPr>
          <p:nvPr>
            <p:ph type="body" idx="1"/>
          </p:nvPr>
        </p:nvSpPr>
        <p:spPr>
          <a:xfrm>
            <a:off x="831850" y="1491343"/>
            <a:ext cx="10515600" cy="4206303"/>
          </a:xfrm>
        </p:spPr>
        <p:txBody>
          <a:bodyPr vert="horz" lIns="91440" tIns="45720" rIns="91440" bIns="45720" rtlCol="0" anchor="t">
            <a:normAutofit/>
          </a:bodyPr>
          <a:lstStyle/>
          <a:p>
            <a:pPr marL="457200" lvl="0" indent="-457200">
              <a:buFont typeface="Arial" panose="020B0604020202020204" pitchFamily="34" charset="0"/>
              <a:buChar char="•"/>
            </a:pPr>
            <a:endParaRPr lang="fr-CA"/>
          </a:p>
          <a:p>
            <a:pPr marL="457200" lvl="0" indent="-457200">
              <a:buFont typeface="Arial" panose="020B0604020202020204" pitchFamily="34" charset="0"/>
              <a:buChar char="•"/>
            </a:pPr>
            <a:r>
              <a:rPr lang="fr-CA" sz="2400" b="1"/>
              <a:t>juin 2022 </a:t>
            </a:r>
            <a:r>
              <a:rPr lang="fr-CA" sz="2400"/>
              <a:t>: dépôt du rapport </a:t>
            </a:r>
            <a:r>
              <a:rPr lang="fr-CA" sz="2400" i="1" u="sng">
                <a:hlinkClick r:id="rId2"/>
              </a:rPr>
              <a:t>Portrait des femmes enceintes sans couverture santé au Québec</a:t>
            </a:r>
            <a:r>
              <a:rPr lang="fr-CA" sz="2400"/>
              <a:t> (RAMQ en collaboration avec la DSME, DDAIS et le SASLACE), disponible en ligne</a:t>
            </a:r>
            <a:endParaRPr lang="fr-CA" sz="2400">
              <a:ea typeface="Calibri"/>
              <a:cs typeface="Calibri"/>
            </a:endParaRPr>
          </a:p>
        </p:txBody>
      </p:sp>
    </p:spTree>
    <p:extLst>
      <p:ext uri="{BB962C8B-B14F-4D97-AF65-F5344CB8AC3E}">
        <p14:creationId xmlns:p14="http://schemas.microsoft.com/office/powerpoint/2010/main" val="39639103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9FF7B-A9F6-D419-2FD4-D8A974789B5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7E4EE30-4ECF-A764-3B1F-60EFEE335D43}"/>
              </a:ext>
            </a:extLst>
          </p:cNvPr>
          <p:cNvSpPr>
            <a:spLocks noGrp="1"/>
          </p:cNvSpPr>
          <p:nvPr>
            <p:ph type="title"/>
          </p:nvPr>
        </p:nvSpPr>
        <p:spPr>
          <a:xfrm>
            <a:off x="1879316" y="725518"/>
            <a:ext cx="3932237" cy="1002890"/>
          </a:xfrm>
        </p:spPr>
        <p:txBody>
          <a:bodyPr anchor="b">
            <a:normAutofit/>
          </a:bodyPr>
          <a:lstStyle/>
          <a:p>
            <a:r>
              <a:rPr lang="fr-CA" sz="2200"/>
              <a:t>Solutions proposées – Rapport de la RAMQ (juin 2022)</a:t>
            </a:r>
          </a:p>
        </p:txBody>
      </p:sp>
      <p:sp>
        <p:nvSpPr>
          <p:cNvPr id="3" name="Espace réservé du texte 2">
            <a:extLst>
              <a:ext uri="{FF2B5EF4-FFF2-40B4-BE49-F238E27FC236}">
                <a16:creationId xmlns:a16="http://schemas.microsoft.com/office/drawing/2014/main" id="{714FBA29-2887-D1DB-E9A6-49082DF02BAE}"/>
              </a:ext>
            </a:extLst>
          </p:cNvPr>
          <p:cNvSpPr>
            <a:spLocks noGrp="1"/>
          </p:cNvSpPr>
          <p:nvPr>
            <p:ph idx="1"/>
          </p:nvPr>
        </p:nvSpPr>
        <p:spPr>
          <a:xfrm>
            <a:off x="3343761" y="1946581"/>
            <a:ext cx="5504477" cy="3303640"/>
          </a:xfrm>
        </p:spPr>
        <p:txBody>
          <a:bodyPr>
            <a:normAutofit/>
          </a:bodyPr>
          <a:lstStyle/>
          <a:p>
            <a:pPr marL="0" lvl="0" indent="0">
              <a:buNone/>
            </a:pPr>
            <a:r>
              <a:rPr lang="fr-CA" sz="1500"/>
              <a:t>Option  1) Maintenir le statu quo </a:t>
            </a:r>
          </a:p>
          <a:p>
            <a:pPr marL="0" indent="0">
              <a:buNone/>
            </a:pPr>
            <a:r>
              <a:rPr lang="fr-CA" sz="1500"/>
              <a:t>Tous les services médicaux et les médicaments liés à la grossesse, à l’accouchement et aux soins post-partum demeurent non couverts pour les femmes enceintes non admissibles au régime de la RAMQ, au PFSI ou sans assurance privée.</a:t>
            </a:r>
          </a:p>
          <a:p>
            <a:pPr lvl="0"/>
            <a:endParaRPr lang="fr-CA" sz="1500"/>
          </a:p>
          <a:p>
            <a:pPr marL="0" lvl="0" indent="0">
              <a:buNone/>
            </a:pPr>
            <a:r>
              <a:rPr lang="fr-CA" sz="1500"/>
              <a:t>Option 2) Éliminer la surcharge de 200% pour les services entourant le suivi de grossesse, l’accouchement et les soins post-partum</a:t>
            </a:r>
          </a:p>
          <a:p>
            <a:pPr marL="0" indent="0">
              <a:buNone/>
            </a:pPr>
            <a:r>
              <a:rPr lang="fr-CA" sz="1500"/>
              <a:t>Cette solution n’offre pas la gratuité des services médicaux ni des médicaments. La femme enceinte sans couverture santé doit payer les services reçus, mais aucune surcharge n’est pas appliquée.</a:t>
            </a:r>
          </a:p>
        </p:txBody>
      </p:sp>
    </p:spTree>
    <p:extLst>
      <p:ext uri="{BB962C8B-B14F-4D97-AF65-F5344CB8AC3E}">
        <p14:creationId xmlns:p14="http://schemas.microsoft.com/office/powerpoint/2010/main" val="5782530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F8BEA5-937E-1593-0B27-536D542CB1B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FD085F8-C132-8149-7EF8-569232C66518}"/>
              </a:ext>
            </a:extLst>
          </p:cNvPr>
          <p:cNvSpPr>
            <a:spLocks noGrp="1"/>
          </p:cNvSpPr>
          <p:nvPr>
            <p:ph type="title"/>
          </p:nvPr>
        </p:nvSpPr>
        <p:spPr>
          <a:xfrm>
            <a:off x="1879316" y="725518"/>
            <a:ext cx="3932237" cy="1002890"/>
          </a:xfrm>
        </p:spPr>
        <p:txBody>
          <a:bodyPr anchor="b">
            <a:normAutofit/>
          </a:bodyPr>
          <a:lstStyle/>
          <a:p>
            <a:r>
              <a:rPr lang="fr-CA" sz="2200"/>
              <a:t>Solutions proposées – Rapport de la RAMQ (juin 2022)</a:t>
            </a:r>
          </a:p>
        </p:txBody>
      </p:sp>
      <p:sp>
        <p:nvSpPr>
          <p:cNvPr id="3" name="Espace réservé du texte 2">
            <a:extLst>
              <a:ext uri="{FF2B5EF4-FFF2-40B4-BE49-F238E27FC236}">
                <a16:creationId xmlns:a16="http://schemas.microsoft.com/office/drawing/2014/main" id="{631CCDB5-97B5-B885-88FE-980AA6591D2F}"/>
              </a:ext>
            </a:extLst>
          </p:cNvPr>
          <p:cNvSpPr>
            <a:spLocks noGrp="1"/>
          </p:cNvSpPr>
          <p:nvPr>
            <p:ph idx="1"/>
          </p:nvPr>
        </p:nvSpPr>
        <p:spPr>
          <a:xfrm>
            <a:off x="3343761" y="1946580"/>
            <a:ext cx="5544207" cy="4088460"/>
          </a:xfrm>
        </p:spPr>
        <p:txBody>
          <a:bodyPr>
            <a:normAutofit fontScale="85000" lnSpcReduction="20000"/>
          </a:bodyPr>
          <a:lstStyle/>
          <a:p>
            <a:pPr marL="0" lvl="0" indent="0">
              <a:buNone/>
            </a:pPr>
            <a:r>
              <a:rPr lang="fr-CA" sz="1800"/>
              <a:t>Option 3) Permettre aux femmes enceintes sans couverture santé qui respectent les critères d’admissibilité aux services intégrés en périnatalité et pour la petite enfance (SIPPE): </a:t>
            </a:r>
          </a:p>
          <a:p>
            <a:pPr marL="0" indent="0">
              <a:buNone/>
            </a:pPr>
            <a:r>
              <a:rPr lang="fr-CA" sz="1800"/>
              <a:t>• de bénéficier des SIPPE du début de la grossesse jusqu’à 6 semaines suivant l’accouchement; </a:t>
            </a:r>
          </a:p>
          <a:p>
            <a:pPr marL="0" indent="0">
              <a:buNone/>
            </a:pPr>
            <a:r>
              <a:rPr lang="fr-CA" sz="1800"/>
              <a:t>• de bénéficier du suivi </a:t>
            </a:r>
            <a:r>
              <a:rPr lang="fr-CA" sz="1800" err="1"/>
              <a:t>Olo</a:t>
            </a:r>
            <a:r>
              <a:rPr lang="fr-CA" sz="1800"/>
              <a:t>; </a:t>
            </a:r>
          </a:p>
          <a:p>
            <a:pPr marL="0" indent="0">
              <a:buNone/>
            </a:pPr>
            <a:r>
              <a:rPr lang="fr-CA" sz="1800"/>
              <a:t>• de bénéficier gratuitement des services médicaux et des médicaments liés au suivi obstétrique et aux soins post-partum.</a:t>
            </a:r>
          </a:p>
          <a:p>
            <a:endParaRPr lang="fr-CA" sz="1600"/>
          </a:p>
          <a:p>
            <a:pPr marL="0" indent="0">
              <a:buNone/>
            </a:pPr>
            <a:r>
              <a:rPr lang="fr-CA" sz="1500" b="1" i="1"/>
              <a:t>Option A </a:t>
            </a:r>
            <a:endParaRPr lang="fr-CA" sz="1500" b="1"/>
          </a:p>
          <a:p>
            <a:pPr marL="0" indent="0">
              <a:buNone/>
            </a:pPr>
            <a:r>
              <a:rPr lang="fr-CA" sz="1500"/>
              <a:t>        Offrir gratuitement les suivis de grossesse et les soins post-partum ainsi         	que les médicaments qui s’y rattachent.</a:t>
            </a:r>
          </a:p>
          <a:p>
            <a:pPr marL="0" indent="0">
              <a:buNone/>
            </a:pPr>
            <a:r>
              <a:rPr lang="fr-CA" sz="1500"/>
              <a:t>        Alléger la charge financière de l’accouchement et de toute visite ou 	hospitalisation d’urgence en lien avec la grossesse en éliminant la    	surcharge de 200 % (ces services ne sont pas gratuits).</a:t>
            </a:r>
          </a:p>
          <a:p>
            <a:pPr marL="0" indent="0">
              <a:buNone/>
            </a:pPr>
            <a:r>
              <a:rPr lang="fr-CA" sz="1500" b="1" i="1"/>
              <a:t>Option B </a:t>
            </a:r>
            <a:endParaRPr lang="fr-CA" sz="1500" b="1"/>
          </a:p>
          <a:p>
            <a:pPr marL="0" indent="0">
              <a:buNone/>
            </a:pPr>
            <a:r>
              <a:rPr lang="fr-CA" sz="1500"/>
              <a:t>        Offrir gratuitement tout service lié au suivi de grossesse, à l’accouchement 	et aux soins post-partum ainsi que les médicaments qui s’y 	rattachent.</a:t>
            </a:r>
          </a:p>
        </p:txBody>
      </p:sp>
    </p:spTree>
    <p:extLst>
      <p:ext uri="{BB962C8B-B14F-4D97-AF65-F5344CB8AC3E}">
        <p14:creationId xmlns:p14="http://schemas.microsoft.com/office/powerpoint/2010/main" val="41332684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85A648-7F59-8963-08E5-12CE883FCA2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703649A-C89F-4DCA-BF6B-22867CD4A3E7}"/>
              </a:ext>
            </a:extLst>
          </p:cNvPr>
          <p:cNvSpPr>
            <a:spLocks noGrp="1"/>
          </p:cNvSpPr>
          <p:nvPr>
            <p:ph type="title"/>
          </p:nvPr>
        </p:nvSpPr>
        <p:spPr>
          <a:xfrm>
            <a:off x="1879316" y="725518"/>
            <a:ext cx="3932237" cy="1002890"/>
          </a:xfrm>
        </p:spPr>
        <p:txBody>
          <a:bodyPr anchor="b">
            <a:normAutofit/>
          </a:bodyPr>
          <a:lstStyle/>
          <a:p>
            <a:r>
              <a:rPr lang="fr-CA" sz="2200"/>
              <a:t>Solutions proposées – Rapport de la RAMQ (juin 2022)</a:t>
            </a:r>
          </a:p>
        </p:txBody>
      </p:sp>
      <p:sp>
        <p:nvSpPr>
          <p:cNvPr id="3" name="Espace réservé du texte 2">
            <a:extLst>
              <a:ext uri="{FF2B5EF4-FFF2-40B4-BE49-F238E27FC236}">
                <a16:creationId xmlns:a16="http://schemas.microsoft.com/office/drawing/2014/main" id="{ED370931-AA44-E7D6-69A7-3DB26C3DB67D}"/>
              </a:ext>
            </a:extLst>
          </p:cNvPr>
          <p:cNvSpPr>
            <a:spLocks noGrp="1"/>
          </p:cNvSpPr>
          <p:nvPr>
            <p:ph idx="1"/>
          </p:nvPr>
        </p:nvSpPr>
        <p:spPr>
          <a:xfrm>
            <a:off x="3343761" y="2056309"/>
            <a:ext cx="5504477" cy="3303640"/>
          </a:xfrm>
        </p:spPr>
        <p:txBody>
          <a:bodyPr>
            <a:normAutofit/>
          </a:bodyPr>
          <a:lstStyle/>
          <a:p>
            <a:pPr marL="0" lvl="0" indent="0">
              <a:buNone/>
            </a:pPr>
            <a:r>
              <a:rPr lang="fr-CA" sz="1500"/>
              <a:t>Option 4) Offrir la gratuité des services médicaux et des médicaments requis pour la grossesse, l’accouchement et les soins post-partum par l’entremise d’une circulaire ministérielle</a:t>
            </a:r>
          </a:p>
        </p:txBody>
      </p:sp>
    </p:spTree>
    <p:extLst>
      <p:ext uri="{BB962C8B-B14F-4D97-AF65-F5344CB8AC3E}">
        <p14:creationId xmlns:p14="http://schemas.microsoft.com/office/powerpoint/2010/main" val="196873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504882-6421-0BF7-A6B4-30EC6A6078F8}"/>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85B8050-3A87-17F2-F68C-A6D97536F851}"/>
              </a:ext>
            </a:extLst>
          </p:cNvPr>
          <p:cNvSpPr>
            <a:spLocks noGrp="1"/>
          </p:cNvSpPr>
          <p:nvPr>
            <p:ph type="title"/>
          </p:nvPr>
        </p:nvSpPr>
        <p:spPr/>
        <p:txBody>
          <a:bodyPr>
            <a:noAutofit/>
          </a:bodyPr>
          <a:lstStyle/>
          <a:p>
            <a:r>
              <a:rPr lang="fr-CA" sz="2800"/>
              <a:t>Femmes enceintes sans couverture santé - Étapes franchies</a:t>
            </a:r>
          </a:p>
        </p:txBody>
      </p:sp>
      <p:sp>
        <p:nvSpPr>
          <p:cNvPr id="3" name="Espace réservé du texte 2">
            <a:extLst>
              <a:ext uri="{FF2B5EF4-FFF2-40B4-BE49-F238E27FC236}">
                <a16:creationId xmlns:a16="http://schemas.microsoft.com/office/drawing/2014/main" id="{38650899-4F06-5351-9C3B-7A2558B95F4F}"/>
              </a:ext>
            </a:extLst>
          </p:cNvPr>
          <p:cNvSpPr>
            <a:spLocks noGrp="1"/>
          </p:cNvSpPr>
          <p:nvPr>
            <p:ph type="body" idx="1"/>
          </p:nvPr>
        </p:nvSpPr>
        <p:spPr>
          <a:xfrm>
            <a:off x="831850" y="1491343"/>
            <a:ext cx="10515600" cy="4206303"/>
          </a:xfrm>
        </p:spPr>
        <p:txBody>
          <a:bodyPr vert="horz" lIns="91440" tIns="45720" rIns="91440" bIns="45720" rtlCol="0" anchor="t">
            <a:normAutofit fontScale="92500" lnSpcReduction="10000"/>
          </a:bodyPr>
          <a:lstStyle/>
          <a:p>
            <a:pPr marL="457200" lvl="0" indent="-457200">
              <a:buFont typeface="Arial" panose="020B0604020202020204" pitchFamily="34" charset="0"/>
              <a:buChar char="•"/>
            </a:pPr>
            <a:endParaRPr lang="fr-CA"/>
          </a:p>
          <a:p>
            <a:pPr marL="457200" lvl="0" indent="-457200">
              <a:buFont typeface="Arial" panose="020B0604020202020204" pitchFamily="34" charset="0"/>
              <a:buChar char="•"/>
            </a:pPr>
            <a:r>
              <a:rPr lang="fr-CA" b="1"/>
              <a:t>janvier 2023</a:t>
            </a:r>
            <a:r>
              <a:rPr lang="fr-CA"/>
              <a:t> : confirmation par le ministre de la Santé de sa volonté de mettre en œuvre une des mesures proposées dans le rapport </a:t>
            </a:r>
            <a:r>
              <a:rPr lang="fr-CA" sz="2400"/>
              <a:t>(solutions 1 et 3 Option B)</a:t>
            </a:r>
            <a:endParaRPr lang="fr-CA"/>
          </a:p>
          <a:p>
            <a:pPr marL="457200" lvl="0" indent="-457200">
              <a:buFont typeface="Arial" panose="020B0604020202020204" pitchFamily="34" charset="0"/>
              <a:buChar char="•"/>
            </a:pPr>
            <a:endParaRPr lang="fr-CA"/>
          </a:p>
          <a:p>
            <a:pPr marL="457200" lvl="0" indent="-457200">
              <a:buFont typeface="Arial" panose="020B0604020202020204" pitchFamily="34" charset="0"/>
              <a:buChar char="•"/>
            </a:pPr>
            <a:r>
              <a:rPr lang="fr-CA" b="1"/>
              <a:t>février 2023</a:t>
            </a:r>
            <a:r>
              <a:rPr lang="fr-CA"/>
              <a:t> : création d’un comité de travail opérationnel pour veiller au déploiement de cette mesure, le Programme Provincial de Gratuité des Soins Périnataux pour les femmes enceintes sans couverture santé (PPGSP)</a:t>
            </a:r>
          </a:p>
          <a:p>
            <a:pPr marL="457200" lvl="0" indent="-457200">
              <a:buFont typeface="Arial" panose="020B0604020202020204" pitchFamily="34" charset="0"/>
              <a:buChar char="•"/>
            </a:pPr>
            <a:endParaRPr lang="fr-CA"/>
          </a:p>
          <a:p>
            <a:pPr marL="457200" indent="-457200">
              <a:buFont typeface="Arial" panose="020B0604020202020204" pitchFamily="34" charset="0"/>
              <a:buChar char="•"/>
            </a:pPr>
            <a:r>
              <a:rPr lang="fr-CA" b="1"/>
              <a:t>9 juin 2023 </a:t>
            </a:r>
            <a:r>
              <a:rPr lang="fr-CA"/>
              <a:t>: rapport du comité déposé au MSSS</a:t>
            </a:r>
            <a:endParaRPr lang="fr-CA">
              <a:ea typeface="Calibri"/>
              <a:cs typeface="Calibri"/>
            </a:endParaRPr>
          </a:p>
          <a:p>
            <a:pPr marL="457200" lvl="0" indent="-457200">
              <a:buFont typeface="Arial" panose="020B0604020202020204" pitchFamily="34" charset="0"/>
              <a:buChar char="•"/>
            </a:pPr>
            <a:endParaRPr lang="fr-CA">
              <a:ea typeface="Calibri"/>
              <a:cs typeface="Calibri"/>
            </a:endParaRPr>
          </a:p>
          <a:p>
            <a:endParaRPr lang="fr-CA" sz="2000" i="1">
              <a:ea typeface="Calibri"/>
              <a:cs typeface="Calibri"/>
            </a:endParaRPr>
          </a:p>
        </p:txBody>
      </p:sp>
      <p:sp>
        <p:nvSpPr>
          <p:cNvPr id="4" name="ZoneTexte 3">
            <a:extLst>
              <a:ext uri="{FF2B5EF4-FFF2-40B4-BE49-F238E27FC236}">
                <a16:creationId xmlns:a16="http://schemas.microsoft.com/office/drawing/2014/main" id="{38FC6D8A-FCCA-0391-EC79-C9F4B0E5C2EA}"/>
              </a:ext>
            </a:extLst>
          </p:cNvPr>
          <p:cNvSpPr txBox="1"/>
          <p:nvPr/>
        </p:nvSpPr>
        <p:spPr>
          <a:xfrm>
            <a:off x="3048000" y="4474105"/>
            <a:ext cx="6676029" cy="8925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CA" sz="1700" i="1" baseline="0">
                <a:solidFill>
                  <a:srgbClr val="2D2E83"/>
                </a:solidFill>
                <a:latin typeface="Calibri"/>
              </a:rPr>
              <a:t>*La RAMQ n’a pas participé aux travaux, car impossibilité d’offrir une couverture RAMQ pour une condition médicale</a:t>
            </a:r>
            <a:r>
              <a:rPr lang="fr-CA" sz="1700" i="1">
                <a:solidFill>
                  <a:srgbClr val="2D2E83"/>
                </a:solidFill>
                <a:latin typeface="Calibri"/>
              </a:rPr>
              <a:t> spécifique</a:t>
            </a:r>
            <a:r>
              <a:rPr lang="fr-CA" sz="1700" i="1" baseline="0">
                <a:solidFill>
                  <a:srgbClr val="2D2E83"/>
                </a:solidFill>
                <a:latin typeface="Calibri"/>
              </a:rPr>
              <a:t> </a:t>
            </a:r>
            <a:r>
              <a:rPr lang="fr-CA" sz="1700" i="1">
                <a:solidFill>
                  <a:srgbClr val="2D2E83"/>
                </a:solidFill>
                <a:latin typeface="Calibri"/>
              </a:rPr>
              <a:t>( </a:t>
            </a:r>
            <a:r>
              <a:rPr lang="fr-CA" sz="1700" i="1" baseline="0">
                <a:solidFill>
                  <a:srgbClr val="2D2E83"/>
                </a:solidFill>
                <a:latin typeface="Calibri"/>
              </a:rPr>
              <a:t>la grossesse</a:t>
            </a:r>
            <a:r>
              <a:rPr lang="fr-CA" sz="1700" i="1">
                <a:solidFill>
                  <a:srgbClr val="2D2E83"/>
                </a:solidFill>
                <a:latin typeface="Calibri"/>
              </a:rPr>
              <a:t>)</a:t>
            </a:r>
            <a:endParaRPr lang="fr-CA"/>
          </a:p>
          <a:p>
            <a:pPr algn="ctr"/>
            <a:endParaRPr lang="fr-CA"/>
          </a:p>
        </p:txBody>
      </p:sp>
    </p:spTree>
    <p:extLst>
      <p:ext uri="{BB962C8B-B14F-4D97-AF65-F5344CB8AC3E}">
        <p14:creationId xmlns:p14="http://schemas.microsoft.com/office/powerpoint/2010/main" val="22390664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26F0C3-4762-4C1D-62E6-A62460D41F5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964548B-E543-F655-167A-E9ECB3D254BD}"/>
              </a:ext>
            </a:extLst>
          </p:cNvPr>
          <p:cNvSpPr>
            <a:spLocks noGrp="1"/>
          </p:cNvSpPr>
          <p:nvPr>
            <p:ph type="title"/>
          </p:nvPr>
        </p:nvSpPr>
        <p:spPr>
          <a:xfrm>
            <a:off x="1879316" y="725518"/>
            <a:ext cx="3932237" cy="1002890"/>
          </a:xfrm>
        </p:spPr>
        <p:txBody>
          <a:bodyPr anchor="b">
            <a:normAutofit fontScale="90000"/>
          </a:bodyPr>
          <a:lstStyle/>
          <a:p>
            <a:r>
              <a:rPr lang="fr-CA" sz="2400"/>
              <a:t>Solutions proposées – Rapport du comité interministériel </a:t>
            </a:r>
            <a:br>
              <a:rPr lang="fr-CA" sz="2400"/>
            </a:br>
            <a:r>
              <a:rPr lang="fr-CA" sz="1800"/>
              <a:t>(juin 2023)</a:t>
            </a:r>
            <a:endParaRPr lang="fr-CA" sz="2200"/>
          </a:p>
        </p:txBody>
      </p:sp>
      <p:sp>
        <p:nvSpPr>
          <p:cNvPr id="3" name="Espace réservé du texte 2">
            <a:extLst>
              <a:ext uri="{FF2B5EF4-FFF2-40B4-BE49-F238E27FC236}">
                <a16:creationId xmlns:a16="http://schemas.microsoft.com/office/drawing/2014/main" id="{EA9BA0BA-F642-EFBD-74D1-2F114E94D7B1}"/>
              </a:ext>
            </a:extLst>
          </p:cNvPr>
          <p:cNvSpPr>
            <a:spLocks noGrp="1"/>
          </p:cNvSpPr>
          <p:nvPr>
            <p:ph idx="1"/>
          </p:nvPr>
        </p:nvSpPr>
        <p:spPr>
          <a:xfrm>
            <a:off x="3343761" y="1946581"/>
            <a:ext cx="5504477" cy="3303640"/>
          </a:xfrm>
        </p:spPr>
        <p:txBody>
          <a:bodyPr>
            <a:normAutofit/>
          </a:bodyPr>
          <a:lstStyle/>
          <a:p>
            <a:pPr marL="0" lvl="0" indent="0">
              <a:buNone/>
            </a:pPr>
            <a:r>
              <a:rPr lang="fr-CA" sz="1600"/>
              <a:t>Élaboration du </a:t>
            </a:r>
            <a:r>
              <a:rPr lang="fr-CA" sz="1600" i="1"/>
              <a:t>Programme provincial de gratuité des soins périnataux pour les femmes en situation de vulnérabilité sans couverture santé </a:t>
            </a:r>
            <a:r>
              <a:rPr lang="fr-CA" sz="1600"/>
              <a:t>(PPGSP), afin de déployer une des solutions retenues par le Ministre, soit d’offrir gratuitement les programmes SIPPE et </a:t>
            </a:r>
            <a:r>
              <a:rPr lang="fr-CA" sz="1600" err="1"/>
              <a:t>Olo</a:t>
            </a:r>
            <a:r>
              <a:rPr lang="fr-CA" sz="1600"/>
              <a:t>, les suivis de grossesse, l’accouchement et les soins post-partum pour les 6 semaines suivant l’accouchement aux femmes enceintes sans couverture de santé et en situation de vulnérabilité. </a:t>
            </a:r>
          </a:p>
        </p:txBody>
      </p:sp>
    </p:spTree>
    <p:extLst>
      <p:ext uri="{BB962C8B-B14F-4D97-AF65-F5344CB8AC3E}">
        <p14:creationId xmlns:p14="http://schemas.microsoft.com/office/powerpoint/2010/main" val="3856654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357F2-1C98-8217-1D78-25180B48BAD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26830BB-D7EF-6959-66C3-597307C51612}"/>
              </a:ext>
            </a:extLst>
          </p:cNvPr>
          <p:cNvSpPr>
            <a:spLocks noGrp="1"/>
          </p:cNvSpPr>
          <p:nvPr>
            <p:ph type="title"/>
          </p:nvPr>
        </p:nvSpPr>
        <p:spPr/>
        <p:txBody>
          <a:bodyPr>
            <a:noAutofit/>
          </a:bodyPr>
          <a:lstStyle/>
          <a:p>
            <a:r>
              <a:rPr lang="fr-CA" sz="2800"/>
              <a:t>Femmes enceintes sans couverture santé - Étapes franchies</a:t>
            </a:r>
          </a:p>
        </p:txBody>
      </p:sp>
      <p:sp>
        <p:nvSpPr>
          <p:cNvPr id="3" name="Espace réservé du texte 2">
            <a:extLst>
              <a:ext uri="{FF2B5EF4-FFF2-40B4-BE49-F238E27FC236}">
                <a16:creationId xmlns:a16="http://schemas.microsoft.com/office/drawing/2014/main" id="{E67AACEE-5E6E-32D8-2CC6-BDC1E0566BB8}"/>
              </a:ext>
            </a:extLst>
          </p:cNvPr>
          <p:cNvSpPr>
            <a:spLocks noGrp="1"/>
          </p:cNvSpPr>
          <p:nvPr>
            <p:ph type="body" idx="1"/>
          </p:nvPr>
        </p:nvSpPr>
        <p:spPr>
          <a:xfrm>
            <a:off x="831850" y="1491343"/>
            <a:ext cx="10515600" cy="4570243"/>
          </a:xfrm>
        </p:spPr>
        <p:txBody>
          <a:bodyPr vert="horz" lIns="91440" tIns="45720" rIns="91440" bIns="45720" rtlCol="0" anchor="t">
            <a:normAutofit/>
          </a:bodyPr>
          <a:lstStyle/>
          <a:p>
            <a:pPr marL="457200" lvl="0" indent="-457200">
              <a:buFont typeface="Arial" panose="020B0604020202020204" pitchFamily="34" charset="0"/>
              <a:buChar char="•"/>
            </a:pPr>
            <a:endParaRPr lang="fr-CA" sz="2400"/>
          </a:p>
          <a:p>
            <a:pPr lvl="1" indent="-457200">
              <a:buFont typeface="Arial" panose="020B0604020202020204" pitchFamily="34" charset="0"/>
              <a:buChar char="•"/>
            </a:pPr>
            <a:r>
              <a:rPr lang="fr-CA" sz="2400" b="1">
                <a:solidFill>
                  <a:schemeClr val="tx1"/>
                </a:solidFill>
              </a:rPr>
              <a:t>21 juin 2023 </a:t>
            </a:r>
            <a:r>
              <a:rPr lang="fr-CA" sz="2400">
                <a:solidFill>
                  <a:schemeClr val="tx1"/>
                </a:solidFill>
              </a:rPr>
              <a:t>: présentation des recommandations du comité au CODIR-MSSS. Ce dernier demande de resserrer les critères d’admissibilité au programme dû à la crainte d’augmenter le tourisme obstétrical et de l'iniquité que cela pourrait engendrer avec les autres personnes non admissibles à la RAMQ. </a:t>
            </a:r>
            <a:endParaRPr lang="fr-CA" sz="2400">
              <a:solidFill>
                <a:schemeClr val="tx1"/>
              </a:solidFill>
              <a:ea typeface="Calibri"/>
              <a:cs typeface="Calibri"/>
            </a:endParaRPr>
          </a:p>
          <a:p>
            <a:pPr marL="0" lvl="1">
              <a:buClr>
                <a:srgbClr val="B8E6F2"/>
              </a:buClr>
            </a:pPr>
            <a:endParaRPr lang="fr-CA" sz="2400">
              <a:solidFill>
                <a:schemeClr val="tx1"/>
              </a:solidFill>
              <a:ea typeface="Calibri"/>
              <a:cs typeface="Calibri"/>
            </a:endParaRPr>
          </a:p>
          <a:p>
            <a:pPr lvl="1" indent="-457200">
              <a:buClr>
                <a:srgbClr val="B8E6F2"/>
              </a:buClr>
              <a:buFont typeface="Arial" panose="020B0604020202020204" pitchFamily="34" charset="0"/>
              <a:buChar char="•"/>
            </a:pPr>
            <a:r>
              <a:rPr lang="fr-CA" sz="2400" b="1">
                <a:solidFill>
                  <a:schemeClr val="tx1"/>
                </a:solidFill>
              </a:rPr>
              <a:t>décembre 2023</a:t>
            </a:r>
            <a:r>
              <a:rPr lang="fr-CA" sz="2400">
                <a:solidFill>
                  <a:schemeClr val="tx1"/>
                </a:solidFill>
              </a:rPr>
              <a:t> : Présentation des recommandations au cabinet du ministre. Il est décidé de maintenir le statu quo en raison de la crainte d’augmenter le tourisme obstétrical et de l'iniquité que cela pourrait engendrer avec les autres personnes non admissibles à la RAMQ. </a:t>
            </a:r>
            <a:endParaRPr lang="fr-CA" sz="2400">
              <a:solidFill>
                <a:schemeClr val="tx1"/>
              </a:solidFill>
              <a:ea typeface="Calibri"/>
              <a:cs typeface="Calibri"/>
            </a:endParaRPr>
          </a:p>
          <a:p>
            <a:pPr lvl="1" indent="-457200">
              <a:buClr>
                <a:srgbClr val="B8E6F2"/>
              </a:buClr>
              <a:buFont typeface="Arial" panose="020B0604020202020204" pitchFamily="34" charset="0"/>
              <a:buChar char="•"/>
            </a:pPr>
            <a:endParaRPr lang="fr-CA" sz="2400">
              <a:solidFill>
                <a:schemeClr val="tx1"/>
              </a:solidFill>
              <a:ea typeface="Calibri"/>
              <a:cs typeface="Calibri"/>
            </a:endParaRPr>
          </a:p>
          <a:p>
            <a:pPr lvl="1" indent="-457200">
              <a:buClr>
                <a:srgbClr val="B8E6F2"/>
              </a:buClr>
              <a:buChar char="•"/>
            </a:pPr>
            <a:endParaRPr lang="fr-CA" sz="2500">
              <a:ea typeface="Calibri" panose="020F0502020204030204"/>
              <a:cs typeface="Calibri" panose="020F0502020204030204"/>
            </a:endParaRPr>
          </a:p>
          <a:p>
            <a:pPr>
              <a:buClr>
                <a:srgbClr val="4DC0DF">
                  <a:lumMod val="40000"/>
                  <a:lumOff val="60000"/>
                </a:srgbClr>
              </a:buClr>
            </a:pPr>
            <a:endParaRPr lang="fr-CA" sz="2400">
              <a:ea typeface="Calibri" panose="020F0502020204030204"/>
              <a:cs typeface="Calibri" panose="020F0502020204030204"/>
            </a:endParaRPr>
          </a:p>
        </p:txBody>
      </p:sp>
    </p:spTree>
    <p:extLst>
      <p:ext uri="{BB962C8B-B14F-4D97-AF65-F5344CB8AC3E}">
        <p14:creationId xmlns:p14="http://schemas.microsoft.com/office/powerpoint/2010/main" val="7447067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AE8AFD-67F2-857C-E93D-2DCFBE51702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E999395-1B6D-94C6-F9E8-21E430E563C9}"/>
              </a:ext>
            </a:extLst>
          </p:cNvPr>
          <p:cNvSpPr>
            <a:spLocks noGrp="1"/>
          </p:cNvSpPr>
          <p:nvPr>
            <p:ph type="title"/>
          </p:nvPr>
        </p:nvSpPr>
        <p:spPr/>
        <p:txBody>
          <a:bodyPr>
            <a:noAutofit/>
          </a:bodyPr>
          <a:lstStyle/>
          <a:p>
            <a:r>
              <a:rPr lang="fr-CA" sz="2800"/>
              <a:t>Dossier Femmes enceintes sans couverture santé - Étapes franchies</a:t>
            </a:r>
          </a:p>
        </p:txBody>
      </p:sp>
      <p:sp>
        <p:nvSpPr>
          <p:cNvPr id="3" name="Espace réservé du texte 2">
            <a:extLst>
              <a:ext uri="{FF2B5EF4-FFF2-40B4-BE49-F238E27FC236}">
                <a16:creationId xmlns:a16="http://schemas.microsoft.com/office/drawing/2014/main" id="{B6A63B4D-87CD-3C7C-C262-D983B0894798}"/>
              </a:ext>
            </a:extLst>
          </p:cNvPr>
          <p:cNvSpPr>
            <a:spLocks noGrp="1"/>
          </p:cNvSpPr>
          <p:nvPr>
            <p:ph type="body" idx="1"/>
          </p:nvPr>
        </p:nvSpPr>
        <p:spPr>
          <a:xfrm>
            <a:off x="831850" y="1491343"/>
            <a:ext cx="10515600" cy="4570243"/>
          </a:xfrm>
        </p:spPr>
        <p:txBody>
          <a:bodyPr vert="horz" lIns="91440" tIns="45720" rIns="91440" bIns="45720" rtlCol="0" anchor="t">
            <a:normAutofit fontScale="92500"/>
          </a:bodyPr>
          <a:lstStyle/>
          <a:p>
            <a:pPr lvl="0"/>
            <a:endParaRPr lang="fr-CA" sz="2400"/>
          </a:p>
          <a:p>
            <a:pPr marL="457200" indent="-457200">
              <a:buFont typeface="Arial" panose="020B0604020202020204" pitchFamily="34" charset="0"/>
              <a:buChar char="•"/>
            </a:pPr>
            <a:r>
              <a:rPr lang="fr-CA" sz="2400" b="1"/>
              <a:t>21 octobre 2024 </a:t>
            </a:r>
            <a:r>
              <a:rPr lang="fr-CA" sz="2400"/>
              <a:t>: envoi d’une communication aux CISSS/CIUSSS annonçant le statu quo au niveau de la couverture de soins de santé, sans l’ajout d’un programme spécifique pour les femmes enceintes sans couverture santé en situation de vulnérabilité. Demande aux établissements d’être plus structurés dans la documentation des données concernant les soins donnés aux personnes sans RAMQ.</a:t>
            </a:r>
            <a:endParaRPr lang="fr-CA" sz="2400">
              <a:ea typeface="Calibri"/>
              <a:cs typeface="Calibri"/>
            </a:endParaRPr>
          </a:p>
          <a:p>
            <a:pPr marL="457200" indent="-457200">
              <a:buFont typeface="Arial" panose="020B0604020202020204" pitchFamily="34" charset="0"/>
              <a:buChar char="•"/>
            </a:pPr>
            <a:r>
              <a:rPr lang="fr-CA" sz="2400" b="1"/>
              <a:t>juillet 2025</a:t>
            </a:r>
            <a:r>
              <a:rPr lang="fr-CA" sz="2400"/>
              <a:t>: L'ASPQ présente au MSSS une documentation de cas problématiques et des propositions pour améliorer les pratiques en lien avec les modalités de paiement des femmes enceintes sans couverture santé </a:t>
            </a:r>
          </a:p>
          <a:p>
            <a:pPr marL="457200" indent="-457200">
              <a:buClr>
                <a:srgbClr val="B8E6F2"/>
              </a:buClr>
              <a:buFont typeface="Arial" panose="020B0604020202020204" pitchFamily="34" charset="0"/>
              <a:buChar char="•"/>
            </a:pPr>
            <a:r>
              <a:rPr lang="fr-CA" sz="2400" b="1"/>
              <a:t>8 octobre 2025</a:t>
            </a:r>
            <a:r>
              <a:rPr lang="fr-CA" sz="2400"/>
              <a:t>: Analyse et constats sur les mauvaises créances. Communication à Santé </a:t>
            </a:r>
            <a:r>
              <a:rPr lang="fr-CA" sz="2400" err="1"/>
              <a:t>Qc</a:t>
            </a:r>
            <a:r>
              <a:rPr lang="fr-CA" sz="2400"/>
              <a:t> pour demander un plan d’action d’ici février 2026.</a:t>
            </a:r>
            <a:endParaRPr lang="fr-CA" sz="2400">
              <a:ea typeface="Calibri"/>
              <a:cs typeface="Calibri"/>
            </a:endParaRPr>
          </a:p>
          <a:p>
            <a:pPr marL="457200" lvl="0" indent="-457200">
              <a:buFont typeface="Arial" panose="020B0604020202020204" pitchFamily="34" charset="0"/>
              <a:buChar char="•"/>
            </a:pPr>
            <a:r>
              <a:rPr lang="fr-CA" sz="2400" b="1"/>
              <a:t>9 octobre 2025 </a:t>
            </a:r>
            <a:r>
              <a:rPr lang="fr-CA" sz="2400"/>
              <a:t>: Lettre du CMQ au MSSS et à </a:t>
            </a:r>
            <a:r>
              <a:rPr lang="fr-CA" sz="2400" err="1"/>
              <a:t>SQc</a:t>
            </a:r>
            <a:r>
              <a:rPr lang="fr-CA" sz="2400"/>
              <a:t> demandant une révision du système et des structures de soins, afin qu’ils soient équitables pour tous les Québécois. </a:t>
            </a:r>
            <a:endParaRPr lang="fr-CA" sz="2400">
              <a:ea typeface="Calibri"/>
              <a:cs typeface="Calibri"/>
            </a:endParaRPr>
          </a:p>
        </p:txBody>
      </p:sp>
    </p:spTree>
    <p:extLst>
      <p:ext uri="{BB962C8B-B14F-4D97-AF65-F5344CB8AC3E}">
        <p14:creationId xmlns:p14="http://schemas.microsoft.com/office/powerpoint/2010/main" val="2045767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1448502"/>
            <a:ext cx="10515600" cy="550607"/>
          </a:xfrm>
        </p:spPr>
        <p:txBody>
          <a:bodyPr>
            <a:normAutofit fontScale="90000"/>
          </a:bodyPr>
          <a:lstStyle/>
          <a:p>
            <a:r>
              <a:rPr lang="fr-CA"/>
              <a:t>Importance des soins et services de santé</a:t>
            </a:r>
          </a:p>
        </p:txBody>
      </p:sp>
      <p:sp>
        <p:nvSpPr>
          <p:cNvPr id="3" name="Espace réservé du contenu 2"/>
          <p:cNvSpPr>
            <a:spLocks noGrp="1"/>
          </p:cNvSpPr>
          <p:nvPr>
            <p:ph idx="1"/>
          </p:nvPr>
        </p:nvSpPr>
        <p:spPr/>
        <p:txBody>
          <a:bodyPr vert="horz" lIns="91440" tIns="45720" rIns="91440" bIns="45720" rtlCol="0" anchor="t">
            <a:normAutofit/>
          </a:bodyPr>
          <a:lstStyle/>
          <a:p>
            <a:endParaRPr lang="fr-CA"/>
          </a:p>
          <a:p>
            <a:r>
              <a:rPr lang="fr-CA"/>
              <a:t>Prévention des complications médicales</a:t>
            </a:r>
            <a:endParaRPr lang="fr-CA">
              <a:ea typeface="Calibri"/>
              <a:cs typeface="Calibri"/>
            </a:endParaRPr>
          </a:p>
          <a:p>
            <a:r>
              <a:rPr lang="fr-CA"/>
              <a:t>Protection de la santé physique et mentale</a:t>
            </a:r>
            <a:endParaRPr lang="fr-CA">
              <a:ea typeface="Calibri"/>
              <a:cs typeface="Calibri"/>
            </a:endParaRPr>
          </a:p>
          <a:p>
            <a:r>
              <a:rPr lang="fr-CA"/>
              <a:t>Réduction des inégalités sociales de santé</a:t>
            </a:r>
            <a:endParaRPr lang="fr-CA">
              <a:ea typeface="Calibri"/>
              <a:cs typeface="Calibri"/>
            </a:endParaRPr>
          </a:p>
          <a:p>
            <a:r>
              <a:rPr lang="fr-CA"/>
              <a:t>Économies pour le système de santé</a:t>
            </a:r>
            <a:endParaRPr lang="fr-CA">
              <a:ea typeface="Calibri"/>
              <a:cs typeface="Calibri"/>
            </a:endParaRPr>
          </a:p>
        </p:txBody>
      </p:sp>
    </p:spTree>
    <p:extLst>
      <p:ext uri="{BB962C8B-B14F-4D97-AF65-F5344CB8AC3E}">
        <p14:creationId xmlns:p14="http://schemas.microsoft.com/office/powerpoint/2010/main" val="6612494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CF99EE-A788-2BDE-BAD7-BD70720230F5}"/>
              </a:ext>
            </a:extLst>
          </p:cNvPr>
          <p:cNvSpPr>
            <a:spLocks noGrp="1"/>
          </p:cNvSpPr>
          <p:nvPr>
            <p:ph type="title"/>
          </p:nvPr>
        </p:nvSpPr>
        <p:spPr/>
        <p:txBody>
          <a:bodyPr>
            <a:normAutofit fontScale="90000"/>
          </a:bodyPr>
          <a:lstStyle/>
          <a:p>
            <a:r>
              <a:rPr lang="fr-CA"/>
              <a:t>Analyse des données</a:t>
            </a:r>
          </a:p>
        </p:txBody>
      </p:sp>
      <p:sp>
        <p:nvSpPr>
          <p:cNvPr id="3" name="Espace réservé du texte 2">
            <a:extLst>
              <a:ext uri="{FF2B5EF4-FFF2-40B4-BE49-F238E27FC236}">
                <a16:creationId xmlns:a16="http://schemas.microsoft.com/office/drawing/2014/main" id="{680BDC91-CFEA-BAD9-3242-8E6F9868A17F}"/>
              </a:ext>
            </a:extLst>
          </p:cNvPr>
          <p:cNvSpPr>
            <a:spLocks noGrp="1"/>
          </p:cNvSpPr>
          <p:nvPr>
            <p:ph type="body" idx="1"/>
          </p:nvPr>
        </p:nvSpPr>
        <p:spPr/>
        <p:txBody>
          <a:bodyPr vert="horz" lIns="91440" tIns="45720" rIns="91440" bIns="45720" rtlCol="0" anchor="t">
            <a:normAutofit/>
          </a:bodyPr>
          <a:lstStyle/>
          <a:p>
            <a:r>
              <a:rPr lang="fr-CA">
                <a:ea typeface="Calibri"/>
                <a:cs typeface="Calibri"/>
              </a:rPr>
              <a:t>Échange en cours avec le Sous-ministériat à la Performance pour obtenir un meilleur portrait de la situation du tourisme obstétrical.</a:t>
            </a:r>
            <a:endParaRPr lang="fr-CA"/>
          </a:p>
        </p:txBody>
      </p:sp>
    </p:spTree>
    <p:extLst>
      <p:ext uri="{BB962C8B-B14F-4D97-AF65-F5344CB8AC3E}">
        <p14:creationId xmlns:p14="http://schemas.microsoft.com/office/powerpoint/2010/main" val="2466312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0E278D-4E81-B0FA-C901-32164A4C1C1B}"/>
              </a:ext>
            </a:extLst>
          </p:cNvPr>
          <p:cNvSpPr>
            <a:spLocks noGrp="1"/>
          </p:cNvSpPr>
          <p:nvPr>
            <p:ph type="title"/>
          </p:nvPr>
        </p:nvSpPr>
        <p:spPr>
          <a:xfrm>
            <a:off x="831850" y="513737"/>
            <a:ext cx="10515600" cy="550605"/>
          </a:xfrm>
        </p:spPr>
        <p:txBody>
          <a:bodyPr>
            <a:normAutofit/>
          </a:bodyPr>
          <a:lstStyle/>
          <a:p>
            <a:r>
              <a:rPr lang="fr-CA" sz="2400">
                <a:ea typeface="Calibri"/>
                <a:cs typeface="Calibri"/>
              </a:rPr>
              <a:t>Lettre relative à la situation des mauvaises créances des établissements du RSSS</a:t>
            </a:r>
            <a:endParaRPr lang="fr-FR"/>
          </a:p>
        </p:txBody>
      </p:sp>
      <p:sp>
        <p:nvSpPr>
          <p:cNvPr id="3" name="Espace réservé du texte 2">
            <a:extLst>
              <a:ext uri="{FF2B5EF4-FFF2-40B4-BE49-F238E27FC236}">
                <a16:creationId xmlns:a16="http://schemas.microsoft.com/office/drawing/2014/main" id="{71F6097A-9AEA-4478-8A69-AC8B2AB5E429}"/>
              </a:ext>
            </a:extLst>
          </p:cNvPr>
          <p:cNvSpPr>
            <a:spLocks noGrp="1"/>
          </p:cNvSpPr>
          <p:nvPr>
            <p:ph type="body" idx="1"/>
          </p:nvPr>
        </p:nvSpPr>
        <p:spPr>
          <a:xfrm>
            <a:off x="831850" y="1342105"/>
            <a:ext cx="10994920" cy="4176251"/>
          </a:xfrm>
        </p:spPr>
        <p:txBody>
          <a:bodyPr vert="horz" lIns="91440" tIns="45720" rIns="91440" bIns="45720" rtlCol="0" anchor="t">
            <a:noAutofit/>
          </a:bodyPr>
          <a:lstStyle/>
          <a:p>
            <a:r>
              <a:rPr lang="fr-CA" sz="2200"/>
              <a:t>Le 8 octobre 2025, une lettre a été transmise à  SQ concernant la situation des mauvaises créances. </a:t>
            </a:r>
            <a:endParaRPr lang="fr-CA" sz="2200" b="1"/>
          </a:p>
          <a:p>
            <a:r>
              <a:rPr lang="fr-CA" sz="2200" b="1"/>
              <a:t>Un plan d'action, comprenant les quatre axes ci-après, est attendu d'ici le 1</a:t>
            </a:r>
            <a:r>
              <a:rPr lang="fr-CA" sz="2200" b="1" baseline="30000"/>
              <a:t>er</a:t>
            </a:r>
            <a:r>
              <a:rPr lang="fr-CA" sz="2200" b="1"/>
              <a:t> février 2026 : </a:t>
            </a:r>
            <a:endParaRPr lang="fr-CA" sz="2200" b="1">
              <a:ea typeface="Calibri"/>
              <a:cs typeface="Calibri"/>
            </a:endParaRPr>
          </a:p>
          <a:p>
            <a:endParaRPr lang="fr-CA" sz="2200">
              <a:ea typeface="Calibri"/>
              <a:cs typeface="Calibri"/>
            </a:endParaRPr>
          </a:p>
          <a:p>
            <a:r>
              <a:rPr lang="fr-CA" sz="2200" b="1"/>
              <a:t>1 - Informations préalables aux usagers non couverts par la Régie de l'assurance maladie du Québec (RAMQ)</a:t>
            </a:r>
            <a:endParaRPr lang="fr-CA" sz="2200" b="1">
              <a:ea typeface="Calibri" panose="020F0502020204030204"/>
              <a:cs typeface="Calibri" panose="020F0502020204030204"/>
            </a:endParaRPr>
          </a:p>
          <a:p>
            <a:pPr marL="285750" indent="-285750">
              <a:buClr>
                <a:srgbClr val="B8E6F2"/>
              </a:buClr>
              <a:buFont typeface="Arial,Sans-Serif"/>
              <a:buChar char="•"/>
            </a:pPr>
            <a:r>
              <a:rPr lang="fr-CA" sz="2200"/>
              <a:t>Les usagers sont clairement informés de l’ensemble des tarifs applicables avant la prestation des soins ou des services.</a:t>
            </a:r>
            <a:endParaRPr lang="fr-CA" sz="2200">
              <a:ea typeface="Calibri"/>
              <a:cs typeface="Calibri"/>
            </a:endParaRPr>
          </a:p>
          <a:p>
            <a:pPr marL="285750" indent="-285750">
              <a:buClr>
                <a:srgbClr val="B8E6F2"/>
              </a:buClr>
              <a:buFont typeface="Arial,Sans-Serif"/>
              <a:buChar char="•"/>
            </a:pPr>
            <a:r>
              <a:rPr lang="fr-CA" sz="2200"/>
              <a:t>La surcharge de 200 % applicable est explicitement mentionnée.</a:t>
            </a:r>
            <a:endParaRPr lang="fr-CA" sz="2200">
              <a:ea typeface="Calibri"/>
              <a:cs typeface="Calibri"/>
            </a:endParaRPr>
          </a:p>
          <a:p>
            <a:pPr marL="285750" indent="-285750">
              <a:buClr>
                <a:srgbClr val="B8E6F2"/>
              </a:buClr>
              <a:buFont typeface="Arial,Sans-Serif"/>
              <a:buChar char="•"/>
            </a:pPr>
            <a:endParaRPr lang="fr-CA" sz="600">
              <a:ea typeface="Calibri"/>
              <a:cs typeface="Calibri"/>
            </a:endParaRPr>
          </a:p>
          <a:p>
            <a:endParaRPr lang="fr-CA" sz="1800" b="1">
              <a:ea typeface="Calibri"/>
              <a:cs typeface="Calibri"/>
            </a:endParaRPr>
          </a:p>
        </p:txBody>
      </p:sp>
    </p:spTree>
    <p:extLst>
      <p:ext uri="{BB962C8B-B14F-4D97-AF65-F5344CB8AC3E}">
        <p14:creationId xmlns:p14="http://schemas.microsoft.com/office/powerpoint/2010/main" val="2587603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3BC497-0589-5A95-41EC-52C87A5F72DB}"/>
            </a:ext>
          </a:extLst>
        </p:cNvPr>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B63A01AD-70CF-F7C1-AFE1-4E2126267F3A}"/>
              </a:ext>
            </a:extLst>
          </p:cNvPr>
          <p:cNvSpPr>
            <a:spLocks noGrp="1"/>
          </p:cNvSpPr>
          <p:nvPr>
            <p:ph type="body" idx="1"/>
          </p:nvPr>
        </p:nvSpPr>
        <p:spPr>
          <a:xfrm>
            <a:off x="633521" y="507037"/>
            <a:ext cx="10706856" cy="5345346"/>
          </a:xfrm>
        </p:spPr>
        <p:txBody>
          <a:bodyPr vert="horz" lIns="91440" tIns="45720" rIns="91440" bIns="45720" rtlCol="0" anchor="t">
            <a:noAutofit/>
          </a:bodyPr>
          <a:lstStyle/>
          <a:p>
            <a:pPr marL="285750" indent="-285750">
              <a:buClr>
                <a:srgbClr val="B8E6F2"/>
              </a:buClr>
              <a:buFont typeface="Arial"/>
              <a:buChar char="•"/>
            </a:pPr>
            <a:r>
              <a:rPr lang="fr-CA" sz="1900" b="1">
                <a:ea typeface="Calibri"/>
                <a:cs typeface="Calibri"/>
              </a:rPr>
              <a:t>2 - Facturation systématique des services admissibles au Programme fédéral de santé intérimaire (PFSI)</a:t>
            </a:r>
            <a:endParaRPr lang="fr-CA" sz="1900">
              <a:ea typeface="Calibri"/>
              <a:cs typeface="Calibri"/>
            </a:endParaRPr>
          </a:p>
          <a:p>
            <a:pPr marL="285750" indent="-285750">
              <a:buClr>
                <a:srgbClr val="B8E6F2"/>
              </a:buClr>
              <a:buFont typeface="Arial,Sans-Serif"/>
              <a:buChar char="•"/>
            </a:pPr>
            <a:r>
              <a:rPr lang="fr-CA" sz="1900">
                <a:ea typeface="Calibri"/>
                <a:cs typeface="Calibri"/>
              </a:rPr>
              <a:t>Tous les services couverts sont facturés selon la procédure en vigueur de Croix Bleue </a:t>
            </a:r>
            <a:r>
              <a:rPr lang="fr-CA" sz="1900" err="1">
                <a:ea typeface="Calibri"/>
                <a:cs typeface="Calibri"/>
              </a:rPr>
              <a:t>Medavie</a:t>
            </a:r>
            <a:r>
              <a:rPr lang="fr-CA" sz="1900">
                <a:ea typeface="Calibri"/>
                <a:cs typeface="Calibri"/>
              </a:rPr>
              <a:t>.</a:t>
            </a:r>
          </a:p>
          <a:p>
            <a:pPr marL="285750" indent="-285750">
              <a:buClr>
                <a:srgbClr val="B8E6F2"/>
              </a:buClr>
              <a:buFont typeface="Arial,Sans-Serif"/>
              <a:buChar char="•"/>
            </a:pPr>
            <a:r>
              <a:rPr lang="fr-CA" sz="1900">
                <a:ea typeface="Calibri"/>
                <a:cs typeface="Calibri"/>
              </a:rPr>
              <a:t>Les services non couverts par le PFSI sont facturés directement à l’usager.</a:t>
            </a:r>
          </a:p>
          <a:p>
            <a:pPr marL="285750" indent="-285750">
              <a:buClr>
                <a:srgbClr val="B8E6F2"/>
              </a:buClr>
              <a:buFont typeface="Arial,Sans-Serif"/>
              <a:buChar char="•"/>
            </a:pPr>
            <a:r>
              <a:rPr lang="fr-CA" sz="1900">
                <a:ea typeface="Calibri"/>
                <a:cs typeface="Calibri"/>
              </a:rPr>
              <a:t>Lorsque requis avant la prestation de services, les établissements : </a:t>
            </a:r>
          </a:p>
          <a:p>
            <a:pPr marL="742950" lvl="1" indent="-457200">
              <a:buClr>
                <a:srgbClr val="B8E6F2"/>
              </a:buClr>
              <a:buFont typeface="Courier New,monospace"/>
              <a:buChar char="o"/>
            </a:pPr>
            <a:r>
              <a:rPr lang="fr-CA" sz="1900">
                <a:solidFill>
                  <a:schemeClr val="tx1"/>
                </a:solidFill>
                <a:ea typeface="Calibri"/>
                <a:cs typeface="Calibri"/>
              </a:rPr>
              <a:t>obtiennent les préautorisations;</a:t>
            </a:r>
          </a:p>
          <a:p>
            <a:pPr marL="742950" lvl="1" indent="-457200">
              <a:buClr>
                <a:srgbClr val="B8E6F2"/>
              </a:buClr>
              <a:buFont typeface="Courier New,monospace"/>
              <a:buChar char="o"/>
            </a:pPr>
            <a:r>
              <a:rPr lang="fr-CA" sz="1900">
                <a:solidFill>
                  <a:schemeClr val="tx1"/>
                </a:solidFill>
                <a:ea typeface="Calibri"/>
                <a:cs typeface="Calibri"/>
              </a:rPr>
              <a:t>vérifient les limites de couverture.</a:t>
            </a:r>
          </a:p>
          <a:p>
            <a:r>
              <a:rPr lang="fr-CA" sz="1900" b="1"/>
              <a:t>3 - </a:t>
            </a:r>
            <a:r>
              <a:rPr lang="fr-CA" sz="1900" b="1">
                <a:latin typeface="Calibri"/>
                <a:ea typeface="Calibri"/>
                <a:cs typeface="Calibri"/>
              </a:rPr>
              <a:t>Vigie des remboursements dans le cadre du PFSI</a:t>
            </a:r>
            <a:endParaRPr lang="fr-CA" sz="1900">
              <a:ea typeface="Calibri"/>
              <a:cs typeface="Calibri"/>
            </a:endParaRPr>
          </a:p>
          <a:p>
            <a:pPr marL="285750" indent="-285750">
              <a:buClr>
                <a:srgbClr val="B8E6F2"/>
              </a:buClr>
              <a:buFont typeface="Arial,Sans-Serif"/>
              <a:buChar char="•"/>
            </a:pPr>
            <a:r>
              <a:rPr lang="fr-CA" sz="1900"/>
              <a:t>Les établissements renseignent annuellement le montant total des remboursements reçus dans le cadre du PFSI.</a:t>
            </a:r>
            <a:endParaRPr lang="fr-CA" sz="1900">
              <a:ea typeface="Calibri"/>
              <a:cs typeface="Calibri"/>
            </a:endParaRPr>
          </a:p>
          <a:p>
            <a:pPr marL="285750" indent="-285750">
              <a:buClr>
                <a:srgbClr val="B8E6F2"/>
              </a:buClr>
              <a:buFont typeface="Arial,Sans-Serif"/>
              <a:buChar char="•"/>
            </a:pPr>
            <a:r>
              <a:rPr lang="fr-CA" sz="1900"/>
              <a:t>Les clientèles bénéficiaires du PFSI, comme les militaires et les personnes demandeuses d’asile, sont distinguées.</a:t>
            </a:r>
            <a:endParaRPr lang="fr-CA" sz="1900">
              <a:ea typeface="Calibri"/>
              <a:cs typeface="Calibri"/>
            </a:endParaRPr>
          </a:p>
          <a:p>
            <a:pPr>
              <a:buClr>
                <a:srgbClr val="B8E6F2"/>
              </a:buClr>
            </a:pPr>
            <a:r>
              <a:rPr lang="fr-CA" sz="1900" b="1">
                <a:ea typeface="Calibri" panose="020F0502020204030204"/>
                <a:cs typeface="Calibri" panose="020F0502020204030204"/>
              </a:rPr>
              <a:t>4 - Outil harmonisé de facturation</a:t>
            </a:r>
          </a:p>
          <a:p>
            <a:pPr marL="342900" indent="-342900">
              <a:buClr>
                <a:srgbClr val="B8E6F2"/>
              </a:buClr>
              <a:buFont typeface="Arial,Sans-Serif"/>
              <a:buChar char="•"/>
            </a:pPr>
            <a:r>
              <a:rPr lang="fr-CA" sz="1900"/>
              <a:t>Un outil de travail standardisé est mis à la disposition des établissements pour les guider dans la facturation des services aux usagers non couverts par la RAMQ, conformément aux directives en vigueur.</a:t>
            </a:r>
            <a:endParaRPr lang="fr-CA" sz="1900">
              <a:ea typeface="Calibri"/>
              <a:cs typeface="Calibri"/>
            </a:endParaRPr>
          </a:p>
        </p:txBody>
      </p:sp>
    </p:spTree>
    <p:extLst>
      <p:ext uri="{BB962C8B-B14F-4D97-AF65-F5344CB8AC3E}">
        <p14:creationId xmlns:p14="http://schemas.microsoft.com/office/powerpoint/2010/main" val="31390604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3165B8-12C8-2E72-B909-B32258239EC8}"/>
              </a:ext>
            </a:extLst>
          </p:cNvPr>
          <p:cNvSpPr>
            <a:spLocks noGrp="1"/>
          </p:cNvSpPr>
          <p:nvPr>
            <p:ph type="title"/>
          </p:nvPr>
        </p:nvSpPr>
        <p:spPr/>
        <p:txBody>
          <a:bodyPr>
            <a:normAutofit fontScale="90000"/>
          </a:bodyPr>
          <a:lstStyle/>
          <a:p>
            <a:r>
              <a:rPr lang="fr-CA">
                <a:ea typeface="Calibri"/>
                <a:cs typeface="Calibri"/>
              </a:rPr>
              <a:t>Personnes sans statut légal d'immigration au Canada</a:t>
            </a:r>
          </a:p>
        </p:txBody>
      </p:sp>
      <p:sp>
        <p:nvSpPr>
          <p:cNvPr id="3" name="Espace réservé du texte 2">
            <a:extLst>
              <a:ext uri="{FF2B5EF4-FFF2-40B4-BE49-F238E27FC236}">
                <a16:creationId xmlns:a16="http://schemas.microsoft.com/office/drawing/2014/main" id="{E639E7E6-6A6E-A31B-5C15-B8B8A27FF945}"/>
              </a:ext>
            </a:extLst>
          </p:cNvPr>
          <p:cNvSpPr>
            <a:spLocks noGrp="1"/>
          </p:cNvSpPr>
          <p:nvPr>
            <p:ph type="body" idx="1"/>
          </p:nvPr>
        </p:nvSpPr>
        <p:spPr/>
        <p:txBody>
          <a:bodyPr vert="horz" lIns="91440" tIns="45720" rIns="91440" bIns="45720" rtlCol="0" anchor="t">
            <a:normAutofit/>
          </a:bodyPr>
          <a:lstStyle/>
          <a:p>
            <a:r>
              <a:rPr lang="fr-CA">
                <a:ea typeface="Calibri"/>
                <a:cs typeface="Calibri"/>
              </a:rPr>
              <a:t>Décision politique à l'effet de maintenir le statu quo en respect des règles d'immigration en vigueur. Des factures sont émises incluant la surcharge 200%.</a:t>
            </a:r>
            <a:endParaRPr lang="fr-CA"/>
          </a:p>
          <a:p>
            <a:r>
              <a:rPr lang="fr-CA">
                <a:ea typeface="Calibri"/>
                <a:cs typeface="Calibri"/>
              </a:rPr>
              <a:t>Enjeu d'assurance responsabilité soulevé dans le cadre de services à titre bénévole demeure en suspens.</a:t>
            </a:r>
          </a:p>
        </p:txBody>
      </p:sp>
    </p:spTree>
    <p:extLst>
      <p:ext uri="{BB962C8B-B14F-4D97-AF65-F5344CB8AC3E}">
        <p14:creationId xmlns:p14="http://schemas.microsoft.com/office/powerpoint/2010/main" val="838133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a:t>Modalités de paiements des soins de santé au Québec	</a:t>
            </a:r>
          </a:p>
        </p:txBody>
      </p:sp>
      <p:sp>
        <p:nvSpPr>
          <p:cNvPr id="3" name="Espace réservé du texte 2"/>
          <p:cNvSpPr>
            <a:spLocks noGrp="1"/>
          </p:cNvSpPr>
          <p:nvPr>
            <p:ph type="body" idx="1"/>
          </p:nvPr>
        </p:nvSpPr>
        <p:spPr/>
        <p:txBody>
          <a:bodyPr/>
          <a:lstStyle/>
          <a:p>
            <a:endParaRPr lang="fr-CA"/>
          </a:p>
          <a:p>
            <a:pPr marL="457200" indent="-457200">
              <a:buFont typeface="Arial" panose="020B0604020202020204" pitchFamily="34" charset="0"/>
              <a:buChar char="•"/>
            </a:pPr>
            <a:r>
              <a:rPr lang="fr-CA"/>
              <a:t>Régie de l’assurance-maladie du Québec (RAMQ)</a:t>
            </a:r>
          </a:p>
          <a:p>
            <a:pPr marL="457200" indent="-457200">
              <a:buFont typeface="Arial" panose="020B0604020202020204" pitchFamily="34" charset="0"/>
              <a:buChar char="•"/>
            </a:pPr>
            <a:r>
              <a:rPr lang="fr-CA"/>
              <a:t>Programme fédéral de santé intérimaire (PFSI)</a:t>
            </a:r>
          </a:p>
          <a:p>
            <a:pPr marL="457200" indent="-457200">
              <a:buFont typeface="Arial" panose="020B0604020202020204" pitchFamily="34" charset="0"/>
              <a:buChar char="•"/>
            </a:pPr>
            <a:r>
              <a:rPr lang="fr-CA"/>
              <a:t>Assurances privées</a:t>
            </a:r>
          </a:p>
          <a:p>
            <a:pPr marL="457200" indent="-457200">
              <a:buFont typeface="Arial" panose="020B0604020202020204" pitchFamily="34" charset="0"/>
              <a:buChar char="•"/>
            </a:pPr>
            <a:r>
              <a:rPr lang="fr-CA"/>
              <a:t>Argent comptant</a:t>
            </a:r>
          </a:p>
        </p:txBody>
      </p:sp>
    </p:spTree>
    <p:extLst>
      <p:ext uri="{BB962C8B-B14F-4D97-AF65-F5344CB8AC3E}">
        <p14:creationId xmlns:p14="http://schemas.microsoft.com/office/powerpoint/2010/main" val="2192088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FE0ECE-AFFD-19B7-47AE-6A8C989BE5F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4A58064-DEBD-6E62-683C-B0E6F3EEE7D6}"/>
              </a:ext>
            </a:extLst>
          </p:cNvPr>
          <p:cNvSpPr>
            <a:spLocks noGrp="1"/>
          </p:cNvSpPr>
          <p:nvPr>
            <p:ph type="title"/>
          </p:nvPr>
        </p:nvSpPr>
        <p:spPr/>
        <p:txBody>
          <a:bodyPr>
            <a:normAutofit fontScale="90000"/>
          </a:bodyPr>
          <a:lstStyle/>
          <a:p>
            <a:r>
              <a:rPr lang="fr-CA"/>
              <a:t>Clientèles non-admissibles à la RAMQ</a:t>
            </a:r>
          </a:p>
        </p:txBody>
      </p:sp>
      <p:sp>
        <p:nvSpPr>
          <p:cNvPr id="3" name="Espace réservé du texte 2">
            <a:extLst>
              <a:ext uri="{FF2B5EF4-FFF2-40B4-BE49-F238E27FC236}">
                <a16:creationId xmlns:a16="http://schemas.microsoft.com/office/drawing/2014/main" id="{AC5640B3-7524-DFBD-6B77-777D838431DC}"/>
              </a:ext>
            </a:extLst>
          </p:cNvPr>
          <p:cNvSpPr>
            <a:spLocks noGrp="1"/>
          </p:cNvSpPr>
          <p:nvPr>
            <p:ph type="body" idx="1"/>
          </p:nvPr>
        </p:nvSpPr>
        <p:spPr>
          <a:xfrm>
            <a:off x="831850" y="1681406"/>
            <a:ext cx="10515600" cy="4237263"/>
          </a:xfrm>
        </p:spPr>
        <p:txBody>
          <a:bodyPr vert="horz" lIns="91440" tIns="45720" rIns="91440" bIns="45720" rtlCol="0" anchor="t">
            <a:normAutofit/>
          </a:bodyPr>
          <a:lstStyle/>
          <a:p>
            <a:pPr marL="457200" lvl="0" indent="-457200">
              <a:buFont typeface="Arial" panose="020B0604020202020204" pitchFamily="34" charset="0"/>
              <a:buChar char="•"/>
            </a:pPr>
            <a:r>
              <a:rPr lang="fr-CA"/>
              <a:t>Touristes (présence de 6 mois ou moins)</a:t>
            </a:r>
            <a:endParaRPr lang="fr-CA">
              <a:ea typeface="Calibri"/>
              <a:cs typeface="Calibri"/>
            </a:endParaRPr>
          </a:p>
          <a:p>
            <a:pPr marL="457200" lvl="0" indent="-457200">
              <a:buFont typeface="Arial" panose="020B0604020202020204" pitchFamily="34" charset="0"/>
              <a:buChar char="•"/>
            </a:pPr>
            <a:r>
              <a:rPr lang="fr-CA"/>
              <a:t>Détentrices de permis d’étude (hors entente de sécurité sociale)</a:t>
            </a:r>
            <a:endParaRPr lang="fr-CA">
              <a:ea typeface="Calibri"/>
              <a:cs typeface="Calibri"/>
            </a:endParaRPr>
          </a:p>
          <a:p>
            <a:pPr marL="457200" indent="-457200">
              <a:buFont typeface="Arial" panose="020B0604020202020204" pitchFamily="34" charset="0"/>
              <a:buChar char="•"/>
            </a:pPr>
            <a:r>
              <a:rPr lang="fr-CA"/>
              <a:t>Détentrices de permis de travail ouvert, sauf exceptions</a:t>
            </a:r>
            <a:endParaRPr lang="fr-CA">
              <a:ea typeface="Calibri"/>
              <a:cs typeface="Calibri"/>
            </a:endParaRPr>
          </a:p>
          <a:p>
            <a:pPr marL="457200" indent="-457200">
              <a:buClr>
                <a:srgbClr val="B8E6F2"/>
              </a:buClr>
              <a:buFont typeface="Arial" panose="020B0604020202020204" pitchFamily="34" charset="0"/>
              <a:buChar char="•"/>
            </a:pPr>
            <a:r>
              <a:rPr lang="fr-CA"/>
              <a:t>Détentrices de permis de travail fermé d'une durée de moins de 6 mois</a:t>
            </a:r>
            <a:endParaRPr lang="fr-CA">
              <a:ea typeface="Calibri"/>
              <a:cs typeface="Calibri"/>
            </a:endParaRPr>
          </a:p>
          <a:p>
            <a:pPr marL="457200" lvl="0" indent="-457200">
              <a:buFont typeface="Arial" panose="020B0604020202020204" pitchFamily="34" charset="0"/>
              <a:buChar char="•"/>
            </a:pPr>
            <a:r>
              <a:rPr lang="fr-CA"/>
              <a:t>Détentrices de permis de visiteur</a:t>
            </a:r>
            <a:endParaRPr lang="fr-CA">
              <a:ea typeface="Calibri"/>
              <a:cs typeface="Calibri"/>
            </a:endParaRPr>
          </a:p>
          <a:p>
            <a:pPr marL="457200" indent="-457200">
              <a:buFont typeface="Arial" panose="020B0604020202020204" pitchFamily="34" charset="0"/>
              <a:buChar char="•"/>
            </a:pPr>
            <a:r>
              <a:rPr lang="fr-CA"/>
              <a:t>Sans statut d’immigration légal au Canada</a:t>
            </a:r>
            <a:endParaRPr lang="fr-CA">
              <a:ea typeface="Calibri"/>
              <a:cs typeface="Calibri"/>
            </a:endParaRPr>
          </a:p>
          <a:p>
            <a:pPr marL="457200" indent="-457200">
              <a:buClr>
                <a:srgbClr val="B8E6F2"/>
              </a:buClr>
              <a:buChar char="•"/>
            </a:pPr>
            <a:r>
              <a:rPr lang="fr-CA"/>
              <a:t>Demandeurs d'asile (ont accès au PFSI)</a:t>
            </a:r>
            <a:endParaRPr lang="fr-CA">
              <a:ea typeface="Calibri" panose="020F0502020204030204"/>
              <a:cs typeface="Calibri" panose="020F0502020204030204"/>
            </a:endParaRPr>
          </a:p>
          <a:p>
            <a:pPr>
              <a:buClr>
                <a:srgbClr val="B8E6F2"/>
              </a:buClr>
            </a:pPr>
            <a:endParaRPr lang="fr-CA">
              <a:ea typeface="Calibri" panose="020F0502020204030204"/>
              <a:cs typeface="Calibri" panose="020F0502020204030204"/>
            </a:endParaRPr>
          </a:p>
        </p:txBody>
      </p:sp>
      <p:sp>
        <p:nvSpPr>
          <p:cNvPr id="4" name="ZoneTexte 3">
            <a:extLst>
              <a:ext uri="{FF2B5EF4-FFF2-40B4-BE49-F238E27FC236}">
                <a16:creationId xmlns:a16="http://schemas.microsoft.com/office/drawing/2014/main" id="{9C7A1F9F-3B7D-B123-629F-D48A87150180}"/>
              </a:ext>
            </a:extLst>
          </p:cNvPr>
          <p:cNvSpPr txBox="1"/>
          <p:nvPr/>
        </p:nvSpPr>
        <p:spPr>
          <a:xfrm>
            <a:off x="7891645" y="4585346"/>
            <a:ext cx="333736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Calibri"/>
                <a:cs typeface="Calibri"/>
                <a:hlinkClick r:id="rId2"/>
              </a:rPr>
              <a:t>Tableau des statuts d'immigration au Canada</a:t>
            </a:r>
            <a:endParaRPr lang="fr-FR"/>
          </a:p>
        </p:txBody>
      </p:sp>
    </p:spTree>
    <p:extLst>
      <p:ext uri="{BB962C8B-B14F-4D97-AF65-F5344CB8AC3E}">
        <p14:creationId xmlns:p14="http://schemas.microsoft.com/office/powerpoint/2010/main" val="3216514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1202975-8D68-DB43-C3FA-5280700FEB40}"/>
              </a:ext>
            </a:extLst>
          </p:cNvPr>
          <p:cNvSpPr>
            <a:spLocks noGrp="1"/>
          </p:cNvSpPr>
          <p:nvPr>
            <p:ph type="title"/>
          </p:nvPr>
        </p:nvSpPr>
        <p:spPr/>
        <p:txBody>
          <a:bodyPr>
            <a:normAutofit fontScale="90000"/>
          </a:bodyPr>
          <a:lstStyle/>
          <a:p>
            <a:r>
              <a:rPr lang="fr-CA">
                <a:ea typeface="Calibri"/>
                <a:cs typeface="Calibri"/>
              </a:rPr>
              <a:t>Exemptions au délai de carence avant accès à la RAMQ</a:t>
            </a:r>
          </a:p>
        </p:txBody>
      </p:sp>
      <p:sp>
        <p:nvSpPr>
          <p:cNvPr id="3" name="Espace réservé du texte 2">
            <a:extLst>
              <a:ext uri="{FF2B5EF4-FFF2-40B4-BE49-F238E27FC236}">
                <a16:creationId xmlns:a16="http://schemas.microsoft.com/office/drawing/2014/main" id="{68621733-06EA-809F-9B81-53B9F83FA830}"/>
              </a:ext>
            </a:extLst>
          </p:cNvPr>
          <p:cNvSpPr>
            <a:spLocks noGrp="1"/>
          </p:cNvSpPr>
          <p:nvPr>
            <p:ph type="body" idx="1"/>
          </p:nvPr>
        </p:nvSpPr>
        <p:spPr>
          <a:xfrm>
            <a:off x="831850" y="1490906"/>
            <a:ext cx="10515600" cy="4631870"/>
          </a:xfrm>
        </p:spPr>
        <p:txBody>
          <a:bodyPr vert="horz" lIns="91440" tIns="45720" rIns="91440" bIns="45720" rtlCol="0" anchor="t">
            <a:normAutofit/>
          </a:bodyPr>
          <a:lstStyle/>
          <a:p>
            <a:r>
              <a:rPr lang="fr-CA"/>
              <a:t>Durant la période du délai de carence (généralement de trois mois), qui est préalable au début de l'admissibilité à la RAMQ, certains services de santé peuvent être rendus gratuitement. Il s'agit des services :</a:t>
            </a:r>
            <a:endParaRPr lang="fr-FR">
              <a:ea typeface="Calibri"/>
              <a:cs typeface="Calibri"/>
            </a:endParaRPr>
          </a:p>
          <a:p>
            <a:pPr marL="457200" indent="-457200">
              <a:buChar char="•"/>
            </a:pPr>
            <a:r>
              <a:rPr lang="fr-CA"/>
              <a:t>nécessaires aux victimes de violence conjugale ou familiale ou d’une agression sexuelle;</a:t>
            </a:r>
            <a:endParaRPr lang="fr-CA">
              <a:ea typeface="Calibri" panose="020F0502020204030204"/>
              <a:cs typeface="Calibri" panose="020F0502020204030204"/>
            </a:endParaRPr>
          </a:p>
          <a:p>
            <a:pPr marL="457200" indent="-457200">
              <a:buChar char="•"/>
            </a:pPr>
            <a:r>
              <a:rPr lang="fr-CA"/>
              <a:t>liés à la grossesse, à l'accouchement ou à l'interruption de grossesse;</a:t>
            </a:r>
            <a:endParaRPr lang="fr-CA">
              <a:ea typeface="Calibri" panose="020F0502020204030204"/>
              <a:cs typeface="Calibri" panose="020F0502020204030204"/>
            </a:endParaRPr>
          </a:p>
          <a:p>
            <a:pPr marL="457200" indent="-457200">
              <a:buChar char="•"/>
            </a:pPr>
            <a:r>
              <a:rPr lang="fr-CA"/>
              <a:t>nécessaires aux personnes aux prises avec des problèmes de santé de nature infectieuse ayant une incidence sur la santé publique.</a:t>
            </a:r>
            <a:endParaRPr lang="fr-CA">
              <a:ea typeface="Calibri" panose="020F0502020204030204"/>
              <a:cs typeface="Calibri" panose="020F0502020204030204"/>
            </a:endParaRPr>
          </a:p>
        </p:txBody>
      </p:sp>
    </p:spTree>
    <p:extLst>
      <p:ext uri="{BB962C8B-B14F-4D97-AF65-F5344CB8AC3E}">
        <p14:creationId xmlns:p14="http://schemas.microsoft.com/office/powerpoint/2010/main" val="1878634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A5820D-5273-DD1B-CEC8-D2A8A2E4A2BB}"/>
              </a:ext>
            </a:extLst>
          </p:cNvPr>
          <p:cNvSpPr>
            <a:spLocks noGrp="1"/>
          </p:cNvSpPr>
          <p:nvPr>
            <p:ph type="title"/>
          </p:nvPr>
        </p:nvSpPr>
        <p:spPr/>
        <p:txBody>
          <a:bodyPr>
            <a:normAutofit fontScale="90000"/>
          </a:bodyPr>
          <a:lstStyle/>
          <a:p>
            <a:r>
              <a:rPr lang="fr-CA">
                <a:ea typeface="Calibri"/>
                <a:cs typeface="Calibri"/>
              </a:rPr>
              <a:t>Responsabilité civile</a:t>
            </a:r>
          </a:p>
        </p:txBody>
      </p:sp>
      <p:sp>
        <p:nvSpPr>
          <p:cNvPr id="3" name="Espace réservé du texte 2">
            <a:extLst>
              <a:ext uri="{FF2B5EF4-FFF2-40B4-BE49-F238E27FC236}">
                <a16:creationId xmlns:a16="http://schemas.microsoft.com/office/drawing/2014/main" id="{D5A7A83D-00DB-FAB0-B964-02562AB6C42A}"/>
              </a:ext>
            </a:extLst>
          </p:cNvPr>
          <p:cNvSpPr>
            <a:spLocks noGrp="1"/>
          </p:cNvSpPr>
          <p:nvPr>
            <p:ph type="body" idx="1"/>
          </p:nvPr>
        </p:nvSpPr>
        <p:spPr>
          <a:xfrm>
            <a:off x="831850" y="1681406"/>
            <a:ext cx="10515600" cy="4618263"/>
          </a:xfrm>
        </p:spPr>
        <p:txBody>
          <a:bodyPr vert="horz" lIns="91440" tIns="45720" rIns="91440" bIns="45720" rtlCol="0" anchor="t">
            <a:normAutofit/>
          </a:bodyPr>
          <a:lstStyle/>
          <a:p>
            <a:r>
              <a:rPr lang="fr-CA">
                <a:ea typeface="Calibri"/>
                <a:cs typeface="Calibri"/>
              </a:rPr>
              <a:t>Les personnes qui immigrent au Québec sont toutes avisées de leurs </a:t>
            </a:r>
            <a:r>
              <a:rPr lang="fr-CA" b="1">
                <a:ea typeface="Calibri"/>
                <a:cs typeface="Calibri"/>
              </a:rPr>
              <a:t>responsabilités et</a:t>
            </a:r>
            <a:r>
              <a:rPr lang="fr-CA">
                <a:ea typeface="Calibri"/>
                <a:cs typeface="Calibri"/>
              </a:rPr>
              <a:t> de leurs</a:t>
            </a:r>
            <a:r>
              <a:rPr lang="fr-CA" b="1">
                <a:ea typeface="Calibri"/>
                <a:cs typeface="Calibri"/>
              </a:rPr>
              <a:t> obligations</a:t>
            </a:r>
            <a:r>
              <a:rPr lang="fr-CA">
                <a:ea typeface="Calibri"/>
                <a:cs typeface="Calibri"/>
              </a:rPr>
              <a:t>, en matière d'assurance de santé </a:t>
            </a:r>
            <a:r>
              <a:rPr lang="fr-CA" u="sng">
                <a:ea typeface="Calibri"/>
                <a:cs typeface="Calibri"/>
              </a:rPr>
              <a:t>avec une attention particulière pour la souscription de polices d'assurance complémentaires pour les services liées à la grossesse et à la santé mentale</a:t>
            </a:r>
            <a:r>
              <a:rPr lang="fr-CA">
                <a:ea typeface="Calibri"/>
                <a:cs typeface="Calibri"/>
              </a:rPr>
              <a:t>.  </a:t>
            </a:r>
          </a:p>
          <a:p>
            <a:r>
              <a:rPr lang="fr-CA">
                <a:ea typeface="Calibri"/>
                <a:cs typeface="Calibri"/>
              </a:rPr>
              <a:t>Elles sont notamment informées de la surcharge de 200% et des coûts substantiels qu'ils peuvent représenter. </a:t>
            </a:r>
            <a:endParaRPr lang="fr-CA"/>
          </a:p>
          <a:p>
            <a:r>
              <a:rPr lang="fr-CA" u="sng">
                <a:ea typeface="Calibri"/>
                <a:cs typeface="Calibri"/>
              </a:rPr>
              <a:t>Exemple</a:t>
            </a:r>
            <a:r>
              <a:rPr lang="fr-CA">
                <a:ea typeface="Calibri"/>
                <a:cs typeface="Calibri"/>
              </a:rPr>
              <a:t> : Les permis d'études sont liés à l'obligation de détenir une assurance de santé valide durant  toute la durée de leur permis, et ce, sous peine qu'il soit révoqué.</a:t>
            </a:r>
          </a:p>
          <a:p>
            <a:endParaRPr lang="fr-CA">
              <a:ea typeface="Calibri"/>
              <a:cs typeface="Calibri"/>
            </a:endParaRPr>
          </a:p>
          <a:p>
            <a:endParaRPr lang="fr-CA">
              <a:ea typeface="Calibri"/>
              <a:cs typeface="Calibri"/>
            </a:endParaRPr>
          </a:p>
        </p:txBody>
      </p:sp>
    </p:spTree>
    <p:extLst>
      <p:ext uri="{BB962C8B-B14F-4D97-AF65-F5344CB8AC3E}">
        <p14:creationId xmlns:p14="http://schemas.microsoft.com/office/powerpoint/2010/main" val="2668005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3AB8213-4A57-B778-D948-FC8A63865997}"/>
              </a:ext>
            </a:extLst>
          </p:cNvPr>
          <p:cNvSpPr>
            <a:spLocks noGrp="1"/>
          </p:cNvSpPr>
          <p:nvPr>
            <p:ph type="title"/>
          </p:nvPr>
        </p:nvSpPr>
        <p:spPr/>
        <p:txBody>
          <a:bodyPr>
            <a:normAutofit fontScale="90000"/>
          </a:bodyPr>
          <a:lstStyle/>
          <a:p>
            <a:r>
              <a:rPr lang="fr-CA">
                <a:ea typeface="Calibri"/>
                <a:cs typeface="Calibri"/>
              </a:rPr>
              <a:t>Mauvaises créances</a:t>
            </a:r>
          </a:p>
        </p:txBody>
      </p:sp>
      <p:sp>
        <p:nvSpPr>
          <p:cNvPr id="3" name="Espace réservé du texte 2">
            <a:extLst>
              <a:ext uri="{FF2B5EF4-FFF2-40B4-BE49-F238E27FC236}">
                <a16:creationId xmlns:a16="http://schemas.microsoft.com/office/drawing/2014/main" id="{8C5B5AF8-2012-FAA9-AE58-4DB31551E5E6}"/>
              </a:ext>
            </a:extLst>
          </p:cNvPr>
          <p:cNvSpPr>
            <a:spLocks noGrp="1"/>
          </p:cNvSpPr>
          <p:nvPr>
            <p:ph type="body" idx="1"/>
          </p:nvPr>
        </p:nvSpPr>
        <p:spPr/>
        <p:txBody>
          <a:bodyPr vert="horz" lIns="91440" tIns="45720" rIns="91440" bIns="45720" rtlCol="0" anchor="t">
            <a:normAutofit fontScale="77500" lnSpcReduction="20000"/>
          </a:bodyPr>
          <a:lstStyle/>
          <a:p>
            <a:pPr>
              <a:lnSpc>
                <a:spcPct val="110000"/>
              </a:lnSpc>
            </a:pPr>
            <a:r>
              <a:rPr lang="fr-CA" sz="3000"/>
              <a:t>En août 2024, un document produit dans le cadre d’une demande d’accès à l’information (référence </a:t>
            </a:r>
            <a:r>
              <a:rPr lang="fr-CA" sz="3000">
                <a:hlinkClick r:id="rId2">
                  <a:extLst>
                    <a:ext uri="{A12FA001-AC4F-418D-AE19-62706E023703}">
                      <ahyp:hlinkClr xmlns:ahyp="http://schemas.microsoft.com/office/drawing/2018/hyperlinkcolor" val="tx"/>
                    </a:ext>
                  </a:extLst>
                </a:hlinkClick>
              </a:rPr>
              <a:t>2024-2025-193-Document.pdf</a:t>
            </a:r>
            <a:r>
              <a:rPr lang="fr-CA" sz="3000"/>
              <a:t>) a été publié. </a:t>
            </a:r>
            <a:endParaRPr lang="fr-FR" sz="3000"/>
          </a:p>
          <a:p>
            <a:pPr>
              <a:lnSpc>
                <a:spcPct val="110000"/>
              </a:lnSpc>
            </a:pPr>
            <a:endParaRPr lang="fr-CA" sz="3000"/>
          </a:p>
          <a:p>
            <a:pPr>
              <a:lnSpc>
                <a:spcPct val="110000"/>
              </a:lnSpc>
            </a:pPr>
            <a:r>
              <a:rPr lang="fr-CA" sz="3000"/>
              <a:t>Il concerne les mauvaises créances associées aux visites de personnes non-résidentes ne détenant pas de carte d'assurance-maladie de la Régie de l'assurance maladie du Québec (RAMQ</a:t>
            </a:r>
            <a:r>
              <a:rPr lang="fr-CA">
                <a:ea typeface="Calibri"/>
                <a:cs typeface="Calibri"/>
              </a:rPr>
              <a:t>). </a:t>
            </a:r>
            <a:endParaRPr lang="fr-FR">
              <a:ea typeface="Calibri"/>
              <a:cs typeface="Calibri"/>
            </a:endParaRPr>
          </a:p>
          <a:p>
            <a:endParaRPr lang="fr-CA">
              <a:ea typeface="Calibri"/>
              <a:cs typeface="Calibri"/>
            </a:endParaRPr>
          </a:p>
          <a:p>
            <a:r>
              <a:rPr lang="fr-CA" sz="3000"/>
              <a:t>Le document révèle une augmentation marquée des créances, passant de 38 M$ en 2021-2022 à </a:t>
            </a:r>
            <a:r>
              <a:rPr lang="fr-CA" sz="3000" b="1"/>
              <a:t>81,9 M$ en 2023-2024</a:t>
            </a:r>
            <a:r>
              <a:rPr lang="fr-CA" sz="3000"/>
              <a:t>.</a:t>
            </a:r>
            <a:endParaRPr lang="fr-FR" sz="3000"/>
          </a:p>
        </p:txBody>
      </p:sp>
    </p:spTree>
    <p:extLst>
      <p:ext uri="{BB962C8B-B14F-4D97-AF65-F5344CB8AC3E}">
        <p14:creationId xmlns:p14="http://schemas.microsoft.com/office/powerpoint/2010/main" val="2366573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07059EC-FC62-83B3-AE6D-0D2D251F68EC}"/>
              </a:ext>
            </a:extLst>
          </p:cNvPr>
          <p:cNvSpPr>
            <a:spLocks noGrp="1"/>
          </p:cNvSpPr>
          <p:nvPr>
            <p:ph type="title"/>
          </p:nvPr>
        </p:nvSpPr>
        <p:spPr/>
        <p:txBody>
          <a:bodyPr>
            <a:normAutofit fontScale="90000"/>
          </a:bodyPr>
          <a:lstStyle/>
          <a:p>
            <a:r>
              <a:rPr lang="fr-CA"/>
              <a:t>Tourisme médical / tourisme obstétrical</a:t>
            </a:r>
          </a:p>
        </p:txBody>
      </p:sp>
      <p:sp>
        <p:nvSpPr>
          <p:cNvPr id="3" name="Espace réservé du texte 2">
            <a:extLst>
              <a:ext uri="{FF2B5EF4-FFF2-40B4-BE49-F238E27FC236}">
                <a16:creationId xmlns:a16="http://schemas.microsoft.com/office/drawing/2014/main" id="{399E13E1-5B25-7BFC-FF35-0711FCC05739}"/>
              </a:ext>
            </a:extLst>
          </p:cNvPr>
          <p:cNvSpPr>
            <a:spLocks noGrp="1"/>
          </p:cNvSpPr>
          <p:nvPr>
            <p:ph type="body" idx="1"/>
          </p:nvPr>
        </p:nvSpPr>
        <p:spPr/>
        <p:txBody>
          <a:bodyPr/>
          <a:lstStyle/>
          <a:p>
            <a:r>
              <a:rPr lang="fr-CA">
                <a:highlight>
                  <a:srgbClr val="FFFF00"/>
                </a:highlight>
              </a:rPr>
              <a:t>…</a:t>
            </a:r>
          </a:p>
        </p:txBody>
      </p:sp>
      <p:pic>
        <p:nvPicPr>
          <p:cNvPr id="4" name="Image 3">
            <a:hlinkClick r:id="rId2"/>
            <a:extLst>
              <a:ext uri="{FF2B5EF4-FFF2-40B4-BE49-F238E27FC236}">
                <a16:creationId xmlns:a16="http://schemas.microsoft.com/office/drawing/2014/main" id="{61717B88-B0D7-4A71-3633-84232EEBD731}"/>
              </a:ext>
            </a:extLst>
          </p:cNvPr>
          <p:cNvPicPr>
            <a:picLocks noChangeAspect="1"/>
          </p:cNvPicPr>
          <p:nvPr/>
        </p:nvPicPr>
        <p:blipFill>
          <a:blip r:embed="rId3"/>
          <a:stretch>
            <a:fillRect/>
          </a:stretch>
        </p:blipFill>
        <p:spPr>
          <a:xfrm>
            <a:off x="831850" y="1461199"/>
            <a:ext cx="2673370" cy="4468678"/>
          </a:xfrm>
          <a:prstGeom prst="rect">
            <a:avLst/>
          </a:prstGeom>
        </p:spPr>
      </p:pic>
      <p:pic>
        <p:nvPicPr>
          <p:cNvPr id="5" name="Image 4">
            <a:hlinkClick r:id="rId4"/>
            <a:extLst>
              <a:ext uri="{FF2B5EF4-FFF2-40B4-BE49-F238E27FC236}">
                <a16:creationId xmlns:a16="http://schemas.microsoft.com/office/drawing/2014/main" id="{C7BC4E35-9016-A1C0-047F-9CA64A0E3EB0}"/>
              </a:ext>
            </a:extLst>
          </p:cNvPr>
          <p:cNvPicPr>
            <a:picLocks noChangeAspect="1"/>
          </p:cNvPicPr>
          <p:nvPr/>
        </p:nvPicPr>
        <p:blipFill>
          <a:blip r:embed="rId5"/>
          <a:stretch>
            <a:fillRect/>
          </a:stretch>
        </p:blipFill>
        <p:spPr>
          <a:xfrm>
            <a:off x="1938176" y="3695538"/>
            <a:ext cx="5345141" cy="1507534"/>
          </a:xfrm>
          <a:prstGeom prst="rect">
            <a:avLst/>
          </a:prstGeom>
        </p:spPr>
      </p:pic>
      <p:pic>
        <p:nvPicPr>
          <p:cNvPr id="6" name="Image 5">
            <a:hlinkClick r:id="rId6"/>
            <a:extLst>
              <a:ext uri="{FF2B5EF4-FFF2-40B4-BE49-F238E27FC236}">
                <a16:creationId xmlns:a16="http://schemas.microsoft.com/office/drawing/2014/main" id="{802CF325-EBB2-1E6B-7C7E-E76113E1FA51}"/>
              </a:ext>
            </a:extLst>
          </p:cNvPr>
          <p:cNvPicPr>
            <a:picLocks noChangeAspect="1"/>
          </p:cNvPicPr>
          <p:nvPr/>
        </p:nvPicPr>
        <p:blipFill>
          <a:blip r:embed="rId7"/>
          <a:stretch>
            <a:fillRect/>
          </a:stretch>
        </p:blipFill>
        <p:spPr>
          <a:xfrm>
            <a:off x="7289046" y="3214809"/>
            <a:ext cx="4626891" cy="1489452"/>
          </a:xfrm>
          <a:prstGeom prst="rect">
            <a:avLst/>
          </a:prstGeom>
        </p:spPr>
      </p:pic>
      <p:pic>
        <p:nvPicPr>
          <p:cNvPr id="7" name="Image 6">
            <a:hlinkClick r:id="rId8"/>
            <a:extLst>
              <a:ext uri="{FF2B5EF4-FFF2-40B4-BE49-F238E27FC236}">
                <a16:creationId xmlns:a16="http://schemas.microsoft.com/office/drawing/2014/main" id="{F1CD7F7B-77AC-D383-6E77-FCCFF3A62C6E}"/>
              </a:ext>
            </a:extLst>
          </p:cNvPr>
          <p:cNvPicPr>
            <a:picLocks noChangeAspect="1"/>
          </p:cNvPicPr>
          <p:nvPr/>
        </p:nvPicPr>
        <p:blipFill>
          <a:blip r:embed="rId9"/>
          <a:stretch>
            <a:fillRect/>
          </a:stretch>
        </p:blipFill>
        <p:spPr>
          <a:xfrm>
            <a:off x="5182003" y="4914818"/>
            <a:ext cx="5030976" cy="1277481"/>
          </a:xfrm>
          <a:prstGeom prst="rect">
            <a:avLst/>
          </a:prstGeom>
        </p:spPr>
      </p:pic>
      <p:pic>
        <p:nvPicPr>
          <p:cNvPr id="8" name="Image 7">
            <a:hlinkClick r:id="rId10"/>
            <a:extLst>
              <a:ext uri="{FF2B5EF4-FFF2-40B4-BE49-F238E27FC236}">
                <a16:creationId xmlns:a16="http://schemas.microsoft.com/office/drawing/2014/main" id="{7DD2202C-BAA5-72AA-B5D2-4CCFAED7C877}"/>
              </a:ext>
            </a:extLst>
          </p:cNvPr>
          <p:cNvPicPr>
            <a:picLocks noChangeAspect="1"/>
          </p:cNvPicPr>
          <p:nvPr/>
        </p:nvPicPr>
        <p:blipFill>
          <a:blip r:embed="rId11"/>
          <a:stretch>
            <a:fillRect/>
          </a:stretch>
        </p:blipFill>
        <p:spPr>
          <a:xfrm>
            <a:off x="3514119" y="2096470"/>
            <a:ext cx="6067425" cy="1114425"/>
          </a:xfrm>
          <a:prstGeom prst="rect">
            <a:avLst/>
          </a:prstGeom>
        </p:spPr>
      </p:pic>
      <p:pic>
        <p:nvPicPr>
          <p:cNvPr id="9" name="Image 8">
            <a:hlinkClick r:id="rId12"/>
            <a:extLst>
              <a:ext uri="{FF2B5EF4-FFF2-40B4-BE49-F238E27FC236}">
                <a16:creationId xmlns:a16="http://schemas.microsoft.com/office/drawing/2014/main" id="{E364038E-ED63-6725-F3A3-3DAF55E8BC1C}"/>
              </a:ext>
            </a:extLst>
          </p:cNvPr>
          <p:cNvPicPr>
            <a:picLocks noChangeAspect="1"/>
          </p:cNvPicPr>
          <p:nvPr/>
        </p:nvPicPr>
        <p:blipFill>
          <a:blip r:embed="rId13"/>
          <a:stretch>
            <a:fillRect/>
          </a:stretch>
        </p:blipFill>
        <p:spPr>
          <a:xfrm>
            <a:off x="7993856" y="1207293"/>
            <a:ext cx="3919538" cy="1002507"/>
          </a:xfrm>
          <a:prstGeom prst="rect">
            <a:avLst/>
          </a:prstGeom>
        </p:spPr>
      </p:pic>
    </p:spTree>
    <p:extLst>
      <p:ext uri="{BB962C8B-B14F-4D97-AF65-F5344CB8AC3E}">
        <p14:creationId xmlns:p14="http://schemas.microsoft.com/office/powerpoint/2010/main" val="3888819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2B0248-67E9-0E88-A47D-784F2FCA802B}"/>
              </a:ext>
            </a:extLst>
          </p:cNvPr>
          <p:cNvSpPr>
            <a:spLocks noGrp="1"/>
          </p:cNvSpPr>
          <p:nvPr>
            <p:ph type="title"/>
          </p:nvPr>
        </p:nvSpPr>
        <p:spPr>
          <a:xfrm>
            <a:off x="702501" y="545286"/>
            <a:ext cx="10515600" cy="550607"/>
          </a:xfrm>
        </p:spPr>
        <p:txBody>
          <a:bodyPr>
            <a:normAutofit fontScale="90000"/>
          </a:bodyPr>
          <a:lstStyle/>
          <a:p>
            <a:r>
              <a:rPr lang="fr-CA">
                <a:ea typeface="Calibri"/>
                <a:cs typeface="Calibri"/>
              </a:rPr>
              <a:t>Risques d'élargir l'admissibilité à la couverture RAMQ</a:t>
            </a:r>
          </a:p>
        </p:txBody>
      </p:sp>
      <p:sp>
        <p:nvSpPr>
          <p:cNvPr id="3" name="Espace réservé du contenu 2">
            <a:extLst>
              <a:ext uri="{FF2B5EF4-FFF2-40B4-BE49-F238E27FC236}">
                <a16:creationId xmlns:a16="http://schemas.microsoft.com/office/drawing/2014/main" id="{BAAF183A-280A-5531-789B-98F80B6BB7AA}"/>
              </a:ext>
            </a:extLst>
          </p:cNvPr>
          <p:cNvSpPr>
            <a:spLocks noGrp="1"/>
          </p:cNvSpPr>
          <p:nvPr>
            <p:ph idx="1"/>
          </p:nvPr>
        </p:nvSpPr>
        <p:spPr>
          <a:xfrm>
            <a:off x="702501" y="1241077"/>
            <a:ext cx="10640860" cy="4956762"/>
          </a:xfrm>
        </p:spPr>
        <p:txBody>
          <a:bodyPr vert="horz" lIns="91440" tIns="45720" rIns="91440" bIns="45720" rtlCol="0" anchor="t">
            <a:normAutofit fontScale="92500"/>
          </a:bodyPr>
          <a:lstStyle/>
          <a:p>
            <a:pPr marL="0" indent="0">
              <a:buNone/>
            </a:pPr>
            <a:r>
              <a:rPr lang="fr-CA" sz="2200" b="1">
                <a:ea typeface="Calibri"/>
                <a:cs typeface="Calibri"/>
              </a:rPr>
              <a:t>Iniquité envers les personnes non admissibles </a:t>
            </a:r>
            <a:endParaRPr lang="fr-FR" sz="2200">
              <a:ea typeface="Calibri"/>
              <a:cs typeface="Calibri"/>
            </a:endParaRPr>
          </a:p>
          <a:p>
            <a:pPr marL="0" indent="0">
              <a:buNone/>
            </a:pPr>
            <a:r>
              <a:rPr lang="fr-CA" sz="2200">
                <a:ea typeface="Calibri"/>
                <a:cs typeface="Calibri"/>
              </a:rPr>
              <a:t>L'accès à la RAMQ pour certaines clientèles (ex. femme enceintes) en raison de leur condition de santé crée une inégalité envers d'autres personnes non admissibles souffrant de maladies graves (ex. cancer) mais exclues du régime.</a:t>
            </a:r>
          </a:p>
          <a:p>
            <a:pPr marL="0" indent="0">
              <a:buNone/>
            </a:pPr>
            <a:r>
              <a:rPr lang="fr-CA" sz="2200" b="1">
                <a:ea typeface="Calibri"/>
                <a:cs typeface="Calibri"/>
              </a:rPr>
              <a:t>Augmentation du tourisme de naissance</a:t>
            </a:r>
            <a:r>
              <a:rPr lang="fr-CA" sz="2200">
                <a:ea typeface="Calibri" panose="020F0502020204030204"/>
                <a:cs typeface="Calibri" panose="020F0502020204030204"/>
              </a:rPr>
              <a:t> </a:t>
            </a:r>
            <a:endParaRPr lang="fr-FR" sz="2200">
              <a:ea typeface="Calibri" panose="020F0502020204030204"/>
              <a:cs typeface="Calibri" panose="020F0502020204030204"/>
            </a:endParaRPr>
          </a:p>
          <a:p>
            <a:pPr marL="0" indent="0">
              <a:buNone/>
            </a:pPr>
            <a:r>
              <a:rPr lang="fr-CA" sz="2200">
                <a:ea typeface="Calibri" panose="020F0502020204030204"/>
                <a:cs typeface="Calibri" panose="020F0502020204030204"/>
              </a:rPr>
              <a:t>Bien que non documenté le risque est réel. Plusieurs médias font état de préoccupations à l'effet que le Québec est promu pour ses avantages, comme la citoyenneté à la naissance et la gratuité des services pour les enfants. Le fait de couvrir les femmes enceintes augmenterait davantage cette attractivité par la combinaison de ces éléments :</a:t>
            </a:r>
            <a:endParaRPr lang="fr-FR" sz="2200">
              <a:ea typeface="Calibri" panose="020F0502020204030204"/>
              <a:cs typeface="Calibri" panose="020F0502020204030204"/>
            </a:endParaRPr>
          </a:p>
          <a:p>
            <a:pPr>
              <a:buClr>
                <a:srgbClr val="B8E6F2"/>
              </a:buClr>
            </a:pPr>
            <a:r>
              <a:rPr lang="fr-CA" sz="2200">
                <a:ea typeface="Calibri" panose="020F0502020204030204"/>
                <a:cs typeface="Calibri" panose="020F0502020204030204"/>
              </a:rPr>
              <a:t>Obtention de la citoyenneté canadienne à la naissance;</a:t>
            </a:r>
          </a:p>
          <a:p>
            <a:pPr>
              <a:buClr>
                <a:srgbClr val="B8E6F2"/>
              </a:buClr>
            </a:pPr>
            <a:r>
              <a:rPr lang="fr-CA" sz="2200">
                <a:ea typeface="Calibri" panose="020F0502020204030204"/>
                <a:cs typeface="Calibri" panose="020F0502020204030204"/>
              </a:rPr>
              <a:t>Accès gratuit aux soins de santé pour l'enfant</a:t>
            </a:r>
            <a:r>
              <a:rPr lang="fr-CA" sz="1600" i="1" baseline="30000">
                <a:ea typeface="Calibri" panose="020F0502020204030204"/>
                <a:cs typeface="Calibri" panose="020F0502020204030204"/>
              </a:rPr>
              <a:t>1</a:t>
            </a:r>
            <a:r>
              <a:rPr lang="fr-CA" sz="1600">
                <a:ea typeface="Calibri" panose="020F0502020204030204"/>
                <a:cs typeface="Calibri" panose="020F0502020204030204"/>
              </a:rPr>
              <a:t>;</a:t>
            </a:r>
          </a:p>
          <a:p>
            <a:pPr>
              <a:buClr>
                <a:srgbClr val="B8E6F2"/>
              </a:buClr>
            </a:pPr>
            <a:r>
              <a:rPr lang="fr-CA" sz="2200">
                <a:ea typeface="Calibri" panose="020F0502020204030204"/>
                <a:cs typeface="Calibri" panose="020F0502020204030204"/>
              </a:rPr>
              <a:t>Accès gratuit aux soins liés à la grossesse et à l'accouchement pour la mère.</a:t>
            </a:r>
          </a:p>
          <a:p>
            <a:pPr marL="0" indent="0">
              <a:buClr>
                <a:srgbClr val="B8E6F2"/>
              </a:buClr>
              <a:buNone/>
            </a:pPr>
            <a:r>
              <a:rPr lang="fr-CA" sz="2200" b="1">
                <a:ea typeface="Calibri" panose="020F0502020204030204"/>
                <a:cs typeface="Calibri" panose="020F0502020204030204"/>
              </a:rPr>
              <a:t>La proximité des frontières canado-américaines </a:t>
            </a:r>
            <a:r>
              <a:rPr lang="fr-CA" sz="2200">
                <a:ea typeface="Calibri" panose="020F0502020204030204"/>
                <a:cs typeface="Calibri" panose="020F0502020204030204"/>
              </a:rPr>
              <a:t>facilite l'accès au territoire pour des femmes vulnérables financièrement et celles souhaitant offrir la citoyenneté canadienne à leur nouveau-né.</a:t>
            </a:r>
          </a:p>
          <a:p>
            <a:pPr>
              <a:buClr>
                <a:srgbClr val="B8E6F2"/>
              </a:buClr>
            </a:pPr>
            <a:endParaRPr lang="fr-CA">
              <a:ea typeface="Calibri" panose="020F0502020204030204"/>
              <a:cs typeface="Calibri" panose="020F0502020204030204"/>
            </a:endParaRPr>
          </a:p>
          <a:p>
            <a:pPr>
              <a:buClr>
                <a:srgbClr val="B8E6F2"/>
              </a:buClr>
            </a:pPr>
            <a:endParaRPr lang="fr-CA">
              <a:ea typeface="Calibri" panose="020F0502020204030204"/>
              <a:cs typeface="Calibri" panose="020F0502020204030204"/>
            </a:endParaRPr>
          </a:p>
        </p:txBody>
      </p:sp>
      <p:sp>
        <p:nvSpPr>
          <p:cNvPr id="4" name="ZoneTexte 3">
            <a:extLst>
              <a:ext uri="{FF2B5EF4-FFF2-40B4-BE49-F238E27FC236}">
                <a16:creationId xmlns:a16="http://schemas.microsoft.com/office/drawing/2014/main" id="{DDB74CCE-FE87-BFDB-731F-C2F711209EFA}"/>
              </a:ext>
            </a:extLst>
          </p:cNvPr>
          <p:cNvSpPr txBox="1"/>
          <p:nvPr/>
        </p:nvSpPr>
        <p:spPr>
          <a:xfrm>
            <a:off x="835068" y="6309987"/>
            <a:ext cx="10521863" cy="6232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CA" sz="1200" baseline="30000">
                <a:latin typeface="Calibri"/>
              </a:rPr>
              <a:t>1</a:t>
            </a:r>
            <a:r>
              <a:rPr lang="fr-CA" sz="1200">
                <a:latin typeface="Calibri"/>
              </a:rPr>
              <a:t> La</a:t>
            </a:r>
            <a:r>
              <a:rPr lang="fr-CA" sz="1200" baseline="0">
                <a:latin typeface="Calibri"/>
              </a:rPr>
              <a:t> </a:t>
            </a:r>
            <a:r>
              <a:rPr lang="fr-CA" sz="1200" i="1" baseline="0">
                <a:latin typeface="Calibri"/>
              </a:rPr>
              <a:t>Loi concernant principalement l’admissibilité au régime d’assurance maladie et au régime général d’assurance médicaments de certains enfants dont les parents ont un statut migratoire précaire et modifiant la Loi concernant les soins de fin de vie</a:t>
            </a:r>
            <a:r>
              <a:rPr lang="fr-CA" sz="1200" i="1">
                <a:latin typeface="Calibri"/>
              </a:rPr>
              <a:t>.</a:t>
            </a:r>
            <a:endParaRPr lang="fr-CA" sz="1200">
              <a:ea typeface="Calibri"/>
              <a:cs typeface="Calibri"/>
            </a:endParaRPr>
          </a:p>
          <a:p>
            <a:pPr algn="ctr"/>
            <a:endParaRPr lang="fr-CA" sz="1050">
              <a:ea typeface="Calibri"/>
              <a:cs typeface="Calibri"/>
            </a:endParaRPr>
          </a:p>
        </p:txBody>
      </p:sp>
    </p:spTree>
    <p:extLst>
      <p:ext uri="{BB962C8B-B14F-4D97-AF65-F5344CB8AC3E}">
        <p14:creationId xmlns:p14="http://schemas.microsoft.com/office/powerpoint/2010/main" val="2423346156"/>
      </p:ext>
    </p:extLst>
  </p:cSld>
  <p:clrMapOvr>
    <a:masterClrMapping/>
  </p:clrMapOvr>
</p:sld>
</file>

<file path=ppt/theme/theme1.xml><?xml version="1.0" encoding="utf-8"?>
<a:theme xmlns:a="http://schemas.openxmlformats.org/drawingml/2006/main" name="Thème Office">
  <a:themeElements>
    <a:clrScheme name="Personnalisé 9">
      <a:dk1>
        <a:srgbClr val="2D2E83"/>
      </a:dk1>
      <a:lt1>
        <a:sysClr val="window" lastClr="FFFFFF"/>
      </a:lt1>
      <a:dk2>
        <a:srgbClr val="38A7DE"/>
      </a:dk2>
      <a:lt2>
        <a:srgbClr val="BDE3F2"/>
      </a:lt2>
      <a:accent1>
        <a:srgbClr val="005DA1"/>
      </a:accent1>
      <a:accent2>
        <a:srgbClr val="3B85C4"/>
      </a:accent2>
      <a:accent3>
        <a:srgbClr val="4DC0DF"/>
      </a:accent3>
      <a:accent4>
        <a:srgbClr val="2FB7C2"/>
      </a:accent4>
      <a:accent5>
        <a:srgbClr val="2FB7C2"/>
      </a:accent5>
      <a:accent6>
        <a:srgbClr val="F7F109"/>
      </a:accent6>
      <a:hlink>
        <a:srgbClr val="0000FF"/>
      </a:hlink>
      <a:folHlink>
        <a:srgbClr val="002060"/>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9314d26e-b94a-4fb8-9f1e-82f3d68d6a2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D2D1EEF1E056344BBE9523F05057C69" ma:contentTypeVersion="13" ma:contentTypeDescription="Create a new document." ma:contentTypeScope="" ma:versionID="bca1a1e558bed0bb907615e0204db94d">
  <xsd:schema xmlns:xsd="http://www.w3.org/2001/XMLSchema" xmlns:xs="http://www.w3.org/2001/XMLSchema" xmlns:p="http://schemas.microsoft.com/office/2006/metadata/properties" xmlns:ns3="7b96bcd7-d70d-4ed1-a139-c1f88728d7c1" xmlns:ns4="9314d26e-b94a-4fb8-9f1e-82f3d68d6a21" targetNamespace="http://schemas.microsoft.com/office/2006/metadata/properties" ma:root="true" ma:fieldsID="a7790bf02637120c5f22056d41ac4bc2" ns3:_="" ns4:_="">
    <xsd:import namespace="7b96bcd7-d70d-4ed1-a139-c1f88728d7c1"/>
    <xsd:import namespace="9314d26e-b94a-4fb8-9f1e-82f3d68d6a2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LengthInSeconds" minOccurs="0"/>
                <xsd:element ref="ns4:_activity" minOccurs="0"/>
                <xsd:element ref="ns4:MediaServiceObjectDetectorVersions" minOccurs="0"/>
                <xsd:element ref="ns4:MediaServiceSearchProperties" minOccurs="0"/>
                <xsd:element ref="ns4:MediaServiceGenerationTime" minOccurs="0"/>
                <xsd:element ref="ns4:MediaServiceEventHashCode" minOccurs="0"/>
                <xsd:element ref="ns4: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96bcd7-d70d-4ed1-a139-c1f88728d7c1"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314d26e-b94a-4fb8-9f1e-82f3d68d6a21"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_activity" ma:index="15" nillable="true" ma:displayName="_activity" ma:hidden="true" ma:internalName="_activity">
      <xsd:simpleType>
        <xsd:restriction base="dms:Note"/>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SystemTags" ma:index="20" nillable="true" ma:displayName="MediaServiceSystemTags" ma:hidden="true" ma:internalName="MediaServiceSystemTag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99FA00C-146E-4925-A927-5274D073A1DE}">
  <ds:schemaRefs>
    <ds:schemaRef ds:uri="7b96bcd7-d70d-4ed1-a139-c1f88728d7c1"/>
    <ds:schemaRef ds:uri="9314d26e-b94a-4fb8-9f1e-82f3d68d6a2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21EE96D7-7377-4CFA-BB67-B4C960E9B7B6}">
  <ds:schemaRefs>
    <ds:schemaRef ds:uri="http://schemas.microsoft.com/sharepoint/v3/contenttype/forms"/>
  </ds:schemaRefs>
</ds:datastoreItem>
</file>

<file path=customXml/itemProps3.xml><?xml version="1.0" encoding="utf-8"?>
<ds:datastoreItem xmlns:ds="http://schemas.openxmlformats.org/officeDocument/2006/customXml" ds:itemID="{7D703313-9FA8-45F8-9EDB-EEACDEF3B496}">
  <ds:schemaRefs>
    <ds:schemaRef ds:uri="7b96bcd7-d70d-4ed1-a139-c1f88728d7c1"/>
    <ds:schemaRef ds:uri="9314d26e-b94a-4fb8-9f1e-82f3d68d6a2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Grand écran</PresentationFormat>
  <Slides>23</Slides>
  <Notes>0</Notes>
  <HiddenSlides>0</HiddenSlides>
  <ScaleCrop>false</ScaleCrop>
  <HeadingPairs>
    <vt:vector size="4" baseType="variant">
      <vt:variant>
        <vt:lpstr>Thème</vt:lpstr>
      </vt:variant>
      <vt:variant>
        <vt:i4>1</vt:i4>
      </vt:variant>
      <vt:variant>
        <vt:lpstr>Titres des diapositives</vt:lpstr>
      </vt:variant>
      <vt:variant>
        <vt:i4>23</vt:i4>
      </vt:variant>
    </vt:vector>
  </HeadingPairs>
  <TitlesOfParts>
    <vt:vector size="24" baseType="lpstr">
      <vt:lpstr>Thème Office</vt:lpstr>
      <vt:lpstr>Accès aux soins et aux services pour les personnes sans accès à la RAMQ   -État des lieux-</vt:lpstr>
      <vt:lpstr>Importance des soins et services de santé</vt:lpstr>
      <vt:lpstr>Modalités de paiements des soins de santé au Québec </vt:lpstr>
      <vt:lpstr>Clientèles non-admissibles à la RAMQ</vt:lpstr>
      <vt:lpstr>Exemptions au délai de carence avant accès à la RAMQ</vt:lpstr>
      <vt:lpstr>Responsabilité civile</vt:lpstr>
      <vt:lpstr>Mauvaises créances</vt:lpstr>
      <vt:lpstr>Tourisme médical / tourisme obstétrical</vt:lpstr>
      <vt:lpstr>Risques d'élargir l'admissibilité à la couverture RAMQ</vt:lpstr>
      <vt:lpstr> Femmes enceintes sans couverture santé - Étapes franchies</vt:lpstr>
      <vt:lpstr>Femmes enceintes sans couverture santé - Étapes franchies</vt:lpstr>
      <vt:lpstr>Femmes enceintes sans couverture santé - Étapes franchies</vt:lpstr>
      <vt:lpstr>Solutions proposées – Rapport de la RAMQ (juin 2022)</vt:lpstr>
      <vt:lpstr>Solutions proposées – Rapport de la RAMQ (juin 2022)</vt:lpstr>
      <vt:lpstr>Solutions proposées – Rapport de la RAMQ (juin 2022)</vt:lpstr>
      <vt:lpstr>Femmes enceintes sans couverture santé - Étapes franchies</vt:lpstr>
      <vt:lpstr>Solutions proposées – Rapport du comité interministériel  (juin 2023)</vt:lpstr>
      <vt:lpstr>Femmes enceintes sans couverture santé - Étapes franchies</vt:lpstr>
      <vt:lpstr>Dossier Femmes enceintes sans couverture santé - Étapes franchies</vt:lpstr>
      <vt:lpstr>Analyse des données</vt:lpstr>
      <vt:lpstr>Lettre relative à la situation des mauvaises créances des établissements du RSSS</vt:lpstr>
      <vt:lpstr>Présentation PowerPoint</vt:lpstr>
      <vt:lpstr>Personnes sans statut légal d'immigration au Canada</vt:lpstr>
    </vt:vector>
  </TitlesOfParts>
  <Company>Ministère du Conseil exécutif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Sandoval, Claudia</dc:creator>
  <cp:revision>4</cp:revision>
  <dcterms:created xsi:type="dcterms:W3CDTF">2019-04-02T14:08:11Z</dcterms:created>
  <dcterms:modified xsi:type="dcterms:W3CDTF">2025-10-30T20:58:39Z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a7d8d5d-78e2-4a62-9fcd-016eb5e4c57c_Enabled">
    <vt:lpwstr>true</vt:lpwstr>
  </property>
  <property fmtid="{D5CDD505-2E9C-101B-9397-08002B2CF9AE}" pid="3" name="MSIP_Label_6a7d8d5d-78e2-4a62-9fcd-016eb5e4c57c_SetDate">
    <vt:lpwstr>2025-10-16T15:29:30Z</vt:lpwstr>
  </property>
  <property fmtid="{D5CDD505-2E9C-101B-9397-08002B2CF9AE}" pid="4" name="MSIP_Label_6a7d8d5d-78e2-4a62-9fcd-016eb5e4c57c_Method">
    <vt:lpwstr>Standard</vt:lpwstr>
  </property>
  <property fmtid="{D5CDD505-2E9C-101B-9397-08002B2CF9AE}" pid="5" name="MSIP_Label_6a7d8d5d-78e2-4a62-9fcd-016eb5e4c57c_Name">
    <vt:lpwstr>Général</vt:lpwstr>
  </property>
  <property fmtid="{D5CDD505-2E9C-101B-9397-08002B2CF9AE}" pid="6" name="MSIP_Label_6a7d8d5d-78e2-4a62-9fcd-016eb5e4c57c_SiteId">
    <vt:lpwstr>06e1fe28-5f8b-4075-bf6c-ae24be1a7992</vt:lpwstr>
  </property>
  <property fmtid="{D5CDD505-2E9C-101B-9397-08002B2CF9AE}" pid="7" name="MSIP_Label_6a7d8d5d-78e2-4a62-9fcd-016eb5e4c57c_ActionId">
    <vt:lpwstr>097311c6-6720-4bc9-a3b0-a9de91ee8bb3</vt:lpwstr>
  </property>
  <property fmtid="{D5CDD505-2E9C-101B-9397-08002B2CF9AE}" pid="8" name="MSIP_Label_6a7d8d5d-78e2-4a62-9fcd-016eb5e4c57c_ContentBits">
    <vt:lpwstr>0</vt:lpwstr>
  </property>
  <property fmtid="{D5CDD505-2E9C-101B-9397-08002B2CF9AE}" pid="9" name="MSIP_Label_6a7d8d5d-78e2-4a62-9fcd-016eb5e4c57c_Tag">
    <vt:lpwstr>10, 3, 0, 1</vt:lpwstr>
  </property>
  <property fmtid="{D5CDD505-2E9C-101B-9397-08002B2CF9AE}" pid="10" name="ContentTypeId">
    <vt:lpwstr>0x0101001D2D1EEF1E056344BBE9523F05057C69</vt:lpwstr>
  </property>
</Properties>
</file>